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2" r:id="rId6"/>
    <p:sldId id="263" r:id="rId7"/>
    <p:sldId id="260" r:id="rId8"/>
    <p:sldId id="261"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80" r:id="rId25"/>
    <p:sldId id="281" r:id="rId26"/>
    <p:sldId id="282" r:id="rId27"/>
    <p:sldId id="283" r:id="rId28"/>
    <p:sldId id="284" r:id="rId29"/>
    <p:sldId id="285" r:id="rId30"/>
    <p:sldId id="286" r:id="rId31"/>
    <p:sldId id="287" r:id="rId32"/>
    <p:sldId id="288" r:id="rId33"/>
    <p:sldId id="289"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708"/>
    <p:restoredTop sz="96159"/>
  </p:normalViewPr>
  <p:slideViewPr>
    <p:cSldViewPr snapToGrid="0" snapToObjects="1">
      <p:cViewPr varScale="1">
        <p:scale>
          <a:sx n="121" d="100"/>
          <a:sy n="121" d="100"/>
        </p:scale>
        <p:origin x="200"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9/15/23</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9/15/23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9/15/23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9/15/23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9/15/23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9/15/23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9/15/23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9/15/23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9/15/23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9/15/23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9/15/23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9/15/23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9/15/23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9/15/23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9/15/23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9/15/23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9/15/23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9/15/23</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spiritualwarfare.blog/digital-missions"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file:////var/folders/rk/dx1y9j4x7dxc2g5c5t66c8nw0000gp/T/com.microsoft.Word/WebArchiveCopyPasteTempFiles/ASVR.png%3fformat=1000w"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www.spiritualwarfare.blog/digital-missions-scriptures"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s://www.youtube.com/watch?v=Ordizc-8gvE"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s://www.oculus.com/experiences/quest/3002729676463989/"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www.spiritualwarfare.blog/digital-missions"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spiritualwarfare.blog/digital-missions-research" TargetMode="External"/><Relationship Id="rId2" Type="http://schemas.openxmlformats.org/officeDocument/2006/relationships/hyperlink" Target="http://www.spiritualwarfare.blog/missions-statistics"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02D15-B6D8-1146-8282-94A0977A9203}"/>
              </a:ext>
            </a:extLst>
          </p:cNvPr>
          <p:cNvSpPr>
            <a:spLocks noGrp="1"/>
          </p:cNvSpPr>
          <p:nvPr>
            <p:ph type="ctrTitle"/>
          </p:nvPr>
        </p:nvSpPr>
        <p:spPr>
          <a:xfrm>
            <a:off x="1876423" y="1819556"/>
            <a:ext cx="8791575" cy="2387600"/>
          </a:xfrm>
        </p:spPr>
        <p:txBody>
          <a:bodyPr>
            <a:normAutofit fontScale="90000"/>
          </a:bodyPr>
          <a:lstStyle/>
          <a:p>
            <a:r>
              <a:rPr lang="en-US" b="1" dirty="0"/>
              <a:t>MISSIONS IN THE METAVERSE:</a:t>
            </a:r>
            <a:br>
              <a:rPr lang="en-US" dirty="0"/>
            </a:br>
            <a:r>
              <a:rPr lang="en-US" dirty="0"/>
              <a:t>RECONCILING HUMANITY WITH THEIR CREATOR BY REACHING THEM WHERE THEY LIVE, </a:t>
            </a:r>
            <a:r>
              <a:rPr lang="en-US" u="sng" dirty="0"/>
              <a:t>ON THEIR DEVICES</a:t>
            </a:r>
            <a:r>
              <a:rPr lang="en-US" dirty="0"/>
              <a:t>, </a:t>
            </a:r>
            <a:br>
              <a:rPr lang="en-US" dirty="0"/>
            </a:br>
            <a:r>
              <a:rPr lang="en-US" dirty="0"/>
              <a:t>VIA </a:t>
            </a:r>
            <a:r>
              <a:rPr lang="en-US" i="1" dirty="0"/>
              <a:t>DIGITAL MISSIONS</a:t>
            </a:r>
          </a:p>
        </p:txBody>
      </p:sp>
      <p:sp>
        <p:nvSpPr>
          <p:cNvPr id="3" name="Subtitle 2">
            <a:extLst>
              <a:ext uri="{FF2B5EF4-FFF2-40B4-BE49-F238E27FC236}">
                <a16:creationId xmlns:a16="http://schemas.microsoft.com/office/drawing/2014/main" id="{9AD4FCAE-F3AF-934E-9B40-DC4DF3F81016}"/>
              </a:ext>
            </a:extLst>
          </p:cNvPr>
          <p:cNvSpPr>
            <a:spLocks noGrp="1"/>
          </p:cNvSpPr>
          <p:nvPr>
            <p:ph type="subTitle" idx="1"/>
          </p:nvPr>
        </p:nvSpPr>
        <p:spPr>
          <a:xfrm>
            <a:off x="1876424" y="4207156"/>
            <a:ext cx="8791575" cy="1655762"/>
          </a:xfrm>
        </p:spPr>
        <p:txBody>
          <a:bodyPr>
            <a:normAutofit fontScale="92500"/>
          </a:bodyPr>
          <a:lstStyle/>
          <a:p>
            <a:r>
              <a:rPr lang="en-US" sz="3200" dirty="0">
                <a:hlinkClick r:id="rId2"/>
              </a:rPr>
              <a:t>www.SpiritualWarfare.blog/digital-missions</a:t>
            </a:r>
            <a:endParaRPr lang="en-US" sz="3200" dirty="0"/>
          </a:p>
          <a:p>
            <a:r>
              <a:rPr lang="en-US" sz="3200" dirty="0"/>
              <a:t>Dr. Jonathan Carl </a:t>
            </a:r>
          </a:p>
        </p:txBody>
      </p:sp>
    </p:spTree>
    <p:extLst>
      <p:ext uri="{BB962C8B-B14F-4D97-AF65-F5344CB8AC3E}">
        <p14:creationId xmlns:p14="http://schemas.microsoft.com/office/powerpoint/2010/main" val="19967894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575B7-AD3B-5743-9B04-CA89BBC4C385}"/>
              </a:ext>
            </a:extLst>
          </p:cNvPr>
          <p:cNvSpPr>
            <a:spLocks noGrp="1"/>
          </p:cNvSpPr>
          <p:nvPr>
            <p:ph type="title"/>
          </p:nvPr>
        </p:nvSpPr>
        <p:spPr/>
        <p:txBody>
          <a:bodyPr>
            <a:normAutofit fontScale="90000"/>
          </a:bodyPr>
          <a:lstStyle/>
          <a:p>
            <a:r>
              <a:rPr lang="en-US" b="1" dirty="0"/>
              <a:t>The Statistics: The DIGITAL Missions Imperative</a:t>
            </a:r>
            <a:br>
              <a:rPr lang="en-US" dirty="0"/>
            </a:br>
            <a:endParaRPr lang="en-US" dirty="0"/>
          </a:p>
        </p:txBody>
      </p:sp>
      <p:sp>
        <p:nvSpPr>
          <p:cNvPr id="3" name="Content Placeholder 2">
            <a:extLst>
              <a:ext uri="{FF2B5EF4-FFF2-40B4-BE49-F238E27FC236}">
                <a16:creationId xmlns:a16="http://schemas.microsoft.com/office/drawing/2014/main" id="{926E03B3-D0D1-1F4A-A753-AC371D7F8C72}"/>
              </a:ext>
            </a:extLst>
          </p:cNvPr>
          <p:cNvSpPr>
            <a:spLocks noGrp="1"/>
          </p:cNvSpPr>
          <p:nvPr>
            <p:ph idx="1"/>
          </p:nvPr>
        </p:nvSpPr>
        <p:spPr/>
        <p:txBody>
          <a:bodyPr>
            <a:normAutofit fontScale="92500"/>
          </a:bodyPr>
          <a:lstStyle/>
          <a:p>
            <a:r>
              <a:rPr lang="en-US" dirty="0"/>
              <a:t>Christian organizations have often lagged behind society in adapting to technological changes and missed out on key opportunities for gospel reach.  The history of Christian missions demonstrates an ever-present urgency to go to the lost wherever they live.  Increasingly, the lost “live” on their digital devices.  </a:t>
            </a:r>
          </a:p>
          <a:p>
            <a:r>
              <a:rPr lang="en-US" dirty="0"/>
              <a:t> Christian missionaries must “go” to the lost on their devices, obtaining a fraction of their screen-time attention for the sake of their souls.  This paper will share the statistical developments to demonstrate the importance of understanding the evolving digital age of the metaverse.</a:t>
            </a:r>
          </a:p>
          <a:p>
            <a:endParaRPr lang="en-US" dirty="0"/>
          </a:p>
        </p:txBody>
      </p:sp>
    </p:spTree>
    <p:extLst>
      <p:ext uri="{BB962C8B-B14F-4D97-AF65-F5344CB8AC3E}">
        <p14:creationId xmlns:p14="http://schemas.microsoft.com/office/powerpoint/2010/main" val="33907886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ECDB3-78CF-324B-B3A6-E5013CA4999B}"/>
              </a:ext>
            </a:extLst>
          </p:cNvPr>
          <p:cNvSpPr>
            <a:spLocks noGrp="1"/>
          </p:cNvSpPr>
          <p:nvPr>
            <p:ph type="title"/>
          </p:nvPr>
        </p:nvSpPr>
        <p:spPr/>
        <p:txBody>
          <a:bodyPr/>
          <a:lstStyle/>
          <a:p>
            <a:r>
              <a:rPr lang="en-US" i="1" dirty="0"/>
              <a:t>How many souls are extremely difficult to reach &amp; teach in-person?</a:t>
            </a:r>
            <a:endParaRPr lang="en-US" dirty="0"/>
          </a:p>
        </p:txBody>
      </p:sp>
      <p:sp>
        <p:nvSpPr>
          <p:cNvPr id="3" name="Content Placeholder 2">
            <a:extLst>
              <a:ext uri="{FF2B5EF4-FFF2-40B4-BE49-F238E27FC236}">
                <a16:creationId xmlns:a16="http://schemas.microsoft.com/office/drawing/2014/main" id="{E8596EF3-A583-8844-9EE7-F07259080C3F}"/>
              </a:ext>
            </a:extLst>
          </p:cNvPr>
          <p:cNvSpPr>
            <a:spLocks noGrp="1"/>
          </p:cNvSpPr>
          <p:nvPr>
            <p:ph idx="1"/>
          </p:nvPr>
        </p:nvSpPr>
        <p:spPr/>
        <p:txBody>
          <a:bodyPr>
            <a:normAutofit/>
          </a:bodyPr>
          <a:lstStyle/>
          <a:p>
            <a:r>
              <a:rPr lang="en-US" dirty="0"/>
              <a:t>At least 5.5 billion.</a:t>
            </a:r>
          </a:p>
          <a:p>
            <a:r>
              <a:rPr lang="en-US" dirty="0"/>
              <a:t>There are 7.83 billion people in the world</a:t>
            </a:r>
          </a:p>
          <a:p>
            <a:r>
              <a:rPr lang="en-US" dirty="0"/>
              <a:t>Some 65-70% of the world's population live in religiously restrictive countries.</a:t>
            </a:r>
          </a:p>
          <a:p>
            <a:r>
              <a:rPr lang="en-US" dirty="0"/>
              <a:t>Some restrictions result from government actions, policies and laws. Others result from hostile acts by private individuals, organizations and social groups.</a:t>
            </a:r>
          </a:p>
          <a:p>
            <a:endParaRPr lang="en-US" dirty="0"/>
          </a:p>
        </p:txBody>
      </p:sp>
    </p:spTree>
    <p:extLst>
      <p:ext uri="{BB962C8B-B14F-4D97-AF65-F5344CB8AC3E}">
        <p14:creationId xmlns:p14="http://schemas.microsoft.com/office/powerpoint/2010/main" val="30404411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C5F41BB0-01EE-294F-B69E-85541C898C8E}"/>
              </a:ext>
            </a:extLst>
          </p:cNvPr>
          <p:cNvPicPr>
            <a:picLocks noGrp="1" noChangeAspect="1"/>
          </p:cNvPicPr>
          <p:nvPr>
            <p:ph idx="1"/>
          </p:nvPr>
        </p:nvPicPr>
        <p:blipFill>
          <a:blip r:embed="rId2"/>
          <a:stretch>
            <a:fillRect/>
          </a:stretch>
        </p:blipFill>
        <p:spPr>
          <a:xfrm>
            <a:off x="2689283" y="175697"/>
            <a:ext cx="6813434" cy="6506605"/>
          </a:xfrm>
        </p:spPr>
      </p:pic>
    </p:spTree>
    <p:extLst>
      <p:ext uri="{BB962C8B-B14F-4D97-AF65-F5344CB8AC3E}">
        <p14:creationId xmlns:p14="http://schemas.microsoft.com/office/powerpoint/2010/main" val="15906428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651E02-BBB9-3246-9888-BCBB74BD15A3}"/>
              </a:ext>
            </a:extLst>
          </p:cNvPr>
          <p:cNvSpPr>
            <a:spLocks noGrp="1"/>
          </p:cNvSpPr>
          <p:nvPr>
            <p:ph type="title"/>
          </p:nvPr>
        </p:nvSpPr>
        <p:spPr/>
        <p:txBody>
          <a:bodyPr/>
          <a:lstStyle/>
          <a:p>
            <a:r>
              <a:rPr lang="en-US" b="1" dirty="0"/>
              <a:t>The Statistics: </a:t>
            </a:r>
            <a:br>
              <a:rPr lang="en-US" b="1" dirty="0"/>
            </a:br>
            <a:r>
              <a:rPr lang="en-US" b="1" dirty="0"/>
              <a:t>The DIGITAL Missions Imperative</a:t>
            </a:r>
            <a:endParaRPr lang="en-US" dirty="0"/>
          </a:p>
        </p:txBody>
      </p:sp>
      <p:sp>
        <p:nvSpPr>
          <p:cNvPr id="3" name="Content Placeholder 2">
            <a:extLst>
              <a:ext uri="{FF2B5EF4-FFF2-40B4-BE49-F238E27FC236}">
                <a16:creationId xmlns:a16="http://schemas.microsoft.com/office/drawing/2014/main" id="{DD5A1200-3C20-4040-BF02-89A36A9FAED9}"/>
              </a:ext>
            </a:extLst>
          </p:cNvPr>
          <p:cNvSpPr>
            <a:spLocks noGrp="1"/>
          </p:cNvSpPr>
          <p:nvPr>
            <p:ph idx="1"/>
          </p:nvPr>
        </p:nvSpPr>
        <p:spPr/>
        <p:txBody>
          <a:bodyPr/>
          <a:lstStyle/>
          <a:p>
            <a:pPr lvl="0"/>
            <a:r>
              <a:rPr lang="en-US" dirty="0"/>
              <a:t>90% of foreign missionaries work among already reached people groups. 10% work among unreached people groups. (Winter and Koch, 543)</a:t>
            </a:r>
          </a:p>
          <a:p>
            <a:pPr lvl="0"/>
            <a:r>
              <a:rPr lang="en-US" dirty="0"/>
              <a:t>91% of all Christian outreach/evangelism does not target non-Christians, but targets other Christians. (Baxter 2007, 12)</a:t>
            </a:r>
          </a:p>
          <a:p>
            <a:r>
              <a:rPr lang="en-US" dirty="0"/>
              <a:t>There are 140,000 recorded protestant missionaries serving in the world, with 64,000 from the US. (The Traveling Team)</a:t>
            </a:r>
          </a:p>
          <a:p>
            <a:pPr marL="0" indent="0">
              <a:buNone/>
            </a:pPr>
            <a:endParaRPr lang="en-US" dirty="0"/>
          </a:p>
        </p:txBody>
      </p:sp>
    </p:spTree>
    <p:extLst>
      <p:ext uri="{BB962C8B-B14F-4D97-AF65-F5344CB8AC3E}">
        <p14:creationId xmlns:p14="http://schemas.microsoft.com/office/powerpoint/2010/main" val="42065033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6243D7-ECBB-B649-BA87-D961B9FC2012}"/>
              </a:ext>
            </a:extLst>
          </p:cNvPr>
          <p:cNvSpPr>
            <a:spLocks noGrp="1"/>
          </p:cNvSpPr>
          <p:nvPr>
            <p:ph type="title"/>
          </p:nvPr>
        </p:nvSpPr>
        <p:spPr/>
        <p:txBody>
          <a:bodyPr/>
          <a:lstStyle/>
          <a:p>
            <a:r>
              <a:rPr lang="en-US" b="1" dirty="0"/>
              <a:t>The Statistics: </a:t>
            </a:r>
            <a:br>
              <a:rPr lang="en-US" b="1" dirty="0"/>
            </a:br>
            <a:r>
              <a:rPr lang="en-US" b="1" dirty="0"/>
              <a:t>The DIGITAL Missions Imperative</a:t>
            </a:r>
            <a:endParaRPr lang="en-US" dirty="0"/>
          </a:p>
        </p:txBody>
      </p:sp>
      <p:sp>
        <p:nvSpPr>
          <p:cNvPr id="3" name="Content Placeholder 2">
            <a:extLst>
              <a:ext uri="{FF2B5EF4-FFF2-40B4-BE49-F238E27FC236}">
                <a16:creationId xmlns:a16="http://schemas.microsoft.com/office/drawing/2014/main" id="{5D58D08F-E05D-9E4C-B6BB-9A23138165BD}"/>
              </a:ext>
            </a:extLst>
          </p:cNvPr>
          <p:cNvSpPr>
            <a:spLocks noGrp="1"/>
          </p:cNvSpPr>
          <p:nvPr>
            <p:ph idx="1"/>
          </p:nvPr>
        </p:nvSpPr>
        <p:spPr/>
        <p:txBody>
          <a:bodyPr>
            <a:normAutofit/>
          </a:bodyPr>
          <a:lstStyle/>
          <a:p>
            <a:pPr lvl="0"/>
            <a:r>
              <a:rPr lang="en-US" b="1" dirty="0"/>
              <a:t>MISSIONARIES PER RELIGION: </a:t>
            </a:r>
            <a:r>
              <a:rPr lang="en-US" dirty="0"/>
              <a:t>(The Traveling Team)</a:t>
            </a:r>
          </a:p>
          <a:p>
            <a:pPr lvl="1"/>
            <a:r>
              <a:rPr lang="en-US" b="1" dirty="0" err="1"/>
              <a:t>Tribals</a:t>
            </a:r>
            <a:r>
              <a:rPr lang="en-US" dirty="0"/>
              <a:t> – 714,108,000 population with 11,900 Missionaries: </a:t>
            </a:r>
            <a:r>
              <a:rPr lang="en-US" b="1" dirty="0"/>
              <a:t>1 for every 60,000</a:t>
            </a:r>
            <a:endParaRPr lang="en-US" dirty="0"/>
          </a:p>
          <a:p>
            <a:pPr lvl="1"/>
            <a:r>
              <a:rPr lang="en-US" b="1" dirty="0"/>
              <a:t>Hindus</a:t>
            </a:r>
            <a:r>
              <a:rPr lang="en-US" dirty="0"/>
              <a:t> – 984,532,000 population with 5,500 Missionaries: </a:t>
            </a:r>
            <a:r>
              <a:rPr lang="en-US" b="1" dirty="0"/>
              <a:t>1 for every 179,000</a:t>
            </a:r>
            <a:endParaRPr lang="en-US" dirty="0"/>
          </a:p>
          <a:p>
            <a:pPr lvl="1"/>
            <a:r>
              <a:rPr lang="en-US" b="1" dirty="0"/>
              <a:t>Unreligious</a:t>
            </a:r>
            <a:r>
              <a:rPr lang="en-US" dirty="0"/>
              <a:t> – 831,267,000 population with 11,700 Missionaries: </a:t>
            </a:r>
            <a:r>
              <a:rPr lang="en-US" b="1" dirty="0"/>
              <a:t>1 for every 71,000</a:t>
            </a:r>
            <a:endParaRPr lang="en-US" dirty="0"/>
          </a:p>
          <a:p>
            <a:pPr lvl="1"/>
            <a:r>
              <a:rPr lang="en-US" b="1" dirty="0"/>
              <a:t>Muslims</a:t>
            </a:r>
            <a:r>
              <a:rPr lang="en-US" dirty="0"/>
              <a:t> – 1,703,146,000 population with 4,200 Missionaries: </a:t>
            </a:r>
            <a:r>
              <a:rPr lang="en-US" b="1" dirty="0"/>
              <a:t>1 for every 405,500</a:t>
            </a:r>
            <a:endParaRPr lang="en-US" dirty="0"/>
          </a:p>
          <a:p>
            <a:pPr lvl="1"/>
            <a:r>
              <a:rPr lang="en-US" b="1" dirty="0"/>
              <a:t>Buddhists</a:t>
            </a:r>
            <a:r>
              <a:rPr lang="en-US" dirty="0"/>
              <a:t> – 520,002,000 population with 2,000 Missionaries: </a:t>
            </a:r>
            <a:r>
              <a:rPr lang="en-US" b="1" dirty="0"/>
              <a:t>1 for every 260,000</a:t>
            </a:r>
            <a:endParaRPr lang="en-US" dirty="0"/>
          </a:p>
        </p:txBody>
      </p:sp>
    </p:spTree>
    <p:extLst>
      <p:ext uri="{BB962C8B-B14F-4D97-AF65-F5344CB8AC3E}">
        <p14:creationId xmlns:p14="http://schemas.microsoft.com/office/powerpoint/2010/main" val="20784035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3EABB7-9507-7C40-8F1E-F6797F572270}"/>
              </a:ext>
            </a:extLst>
          </p:cNvPr>
          <p:cNvSpPr>
            <a:spLocks noGrp="1"/>
          </p:cNvSpPr>
          <p:nvPr>
            <p:ph type="title"/>
          </p:nvPr>
        </p:nvSpPr>
        <p:spPr/>
        <p:txBody>
          <a:bodyPr/>
          <a:lstStyle/>
          <a:p>
            <a:r>
              <a:rPr lang="en-US" b="1" dirty="0"/>
              <a:t>The Statistics: </a:t>
            </a:r>
            <a:br>
              <a:rPr lang="en-US" b="1" dirty="0"/>
            </a:br>
            <a:r>
              <a:rPr lang="en-US" b="1" dirty="0"/>
              <a:t>The DIGITAL Missions OPPORTUNITY</a:t>
            </a:r>
            <a:endParaRPr lang="en-US" dirty="0"/>
          </a:p>
        </p:txBody>
      </p:sp>
      <p:sp>
        <p:nvSpPr>
          <p:cNvPr id="3" name="Content Placeholder 2">
            <a:extLst>
              <a:ext uri="{FF2B5EF4-FFF2-40B4-BE49-F238E27FC236}">
                <a16:creationId xmlns:a16="http://schemas.microsoft.com/office/drawing/2014/main" id="{A5A15667-0D0D-8F42-BF76-E4663BC3F2E8}"/>
              </a:ext>
            </a:extLst>
          </p:cNvPr>
          <p:cNvSpPr>
            <a:spLocks noGrp="1"/>
          </p:cNvSpPr>
          <p:nvPr>
            <p:ph idx="1"/>
          </p:nvPr>
        </p:nvSpPr>
        <p:spPr/>
        <p:txBody>
          <a:bodyPr>
            <a:normAutofit/>
          </a:bodyPr>
          <a:lstStyle/>
          <a:p>
            <a:r>
              <a:rPr lang="en-US" dirty="0"/>
              <a:t>Fully 89% of parents of a child age 5 to 11 say their child watches videos on YouTube </a:t>
            </a:r>
          </a:p>
          <a:p>
            <a:r>
              <a:rPr lang="en-US" dirty="0"/>
              <a:t>Nearly all Americans – 97% – now own a cellphone of some kind. </a:t>
            </a:r>
          </a:p>
          <a:p>
            <a:r>
              <a:rPr lang="en-US" dirty="0"/>
              <a:t>Nearly all Japanese under 35 own a smartphone (96%) </a:t>
            </a:r>
          </a:p>
          <a:p>
            <a:r>
              <a:rPr lang="en-US" dirty="0"/>
              <a:t>US smartphone use is now 85%, up from just 35% in Pew Research Center’s first survey of smartphone ownership conducted in 2011 (Pew Research Mobile 2021) </a:t>
            </a:r>
          </a:p>
        </p:txBody>
      </p:sp>
    </p:spTree>
    <p:extLst>
      <p:ext uri="{BB962C8B-B14F-4D97-AF65-F5344CB8AC3E}">
        <p14:creationId xmlns:p14="http://schemas.microsoft.com/office/powerpoint/2010/main" val="5396338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E4D1EE8D-7F9A-2945-9B2E-A6453D479D23}"/>
              </a:ext>
            </a:extLst>
          </p:cNvPr>
          <p:cNvPicPr>
            <a:picLocks noGrp="1" noChangeAspect="1"/>
          </p:cNvPicPr>
          <p:nvPr>
            <p:ph idx="1"/>
          </p:nvPr>
        </p:nvPicPr>
        <p:blipFill>
          <a:blip r:embed="rId2"/>
          <a:stretch>
            <a:fillRect/>
          </a:stretch>
        </p:blipFill>
        <p:spPr>
          <a:xfrm>
            <a:off x="3447705" y="309259"/>
            <a:ext cx="5296590" cy="6239482"/>
          </a:xfrm>
        </p:spPr>
      </p:pic>
    </p:spTree>
    <p:extLst>
      <p:ext uri="{BB962C8B-B14F-4D97-AF65-F5344CB8AC3E}">
        <p14:creationId xmlns:p14="http://schemas.microsoft.com/office/powerpoint/2010/main" val="16179294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343F6-AD06-6D45-A7F4-6E495754D470}"/>
              </a:ext>
            </a:extLst>
          </p:cNvPr>
          <p:cNvSpPr>
            <a:spLocks noGrp="1"/>
          </p:cNvSpPr>
          <p:nvPr>
            <p:ph type="title"/>
          </p:nvPr>
        </p:nvSpPr>
        <p:spPr/>
        <p:txBody>
          <a:bodyPr/>
          <a:lstStyle/>
          <a:p>
            <a:r>
              <a:rPr lang="en-US" b="1" dirty="0"/>
              <a:t>The Statistics: </a:t>
            </a:r>
            <a:br>
              <a:rPr lang="en-US" b="1" dirty="0"/>
            </a:br>
            <a:r>
              <a:rPr lang="en-US" b="1" dirty="0"/>
              <a:t>The DIGITAL Missions OPPORTUNITY</a:t>
            </a:r>
            <a:endParaRPr lang="en-US" dirty="0"/>
          </a:p>
        </p:txBody>
      </p:sp>
      <p:sp>
        <p:nvSpPr>
          <p:cNvPr id="3" name="Content Placeholder 2">
            <a:extLst>
              <a:ext uri="{FF2B5EF4-FFF2-40B4-BE49-F238E27FC236}">
                <a16:creationId xmlns:a16="http://schemas.microsoft.com/office/drawing/2014/main" id="{A376C03D-96FF-9F46-93D4-DCA57A1C4CE5}"/>
              </a:ext>
            </a:extLst>
          </p:cNvPr>
          <p:cNvSpPr>
            <a:spLocks noGrp="1"/>
          </p:cNvSpPr>
          <p:nvPr>
            <p:ph idx="1"/>
          </p:nvPr>
        </p:nvSpPr>
        <p:spPr/>
        <p:txBody>
          <a:bodyPr>
            <a:normAutofit lnSpcReduction="10000"/>
          </a:bodyPr>
          <a:lstStyle/>
          <a:p>
            <a:r>
              <a:rPr lang="en-US" dirty="0"/>
              <a:t>7.69 billion smartphone subscriptions worldwide by 2027 (O’Dea 2022)</a:t>
            </a:r>
          </a:p>
          <a:p>
            <a:r>
              <a:rPr lang="en-US" dirty="0"/>
              <a:t>Internet use is nearly universal in most advanced economies surveyed. … in emerging economies, about half or more use the internet in every country but India. (Silver 2019).</a:t>
            </a:r>
          </a:p>
          <a:p>
            <a:r>
              <a:rPr lang="en-US" dirty="0"/>
              <a:t>screen time outside of virtual school among teenagers doubled from pre-pandemic estimates of 3.8 hours per day to 7.7 hours. (Rodriguez 2021)</a:t>
            </a:r>
          </a:p>
          <a:p>
            <a:r>
              <a:rPr lang="en-US" dirty="0"/>
              <a:t>50% of US Residents Spend Most of the Day on Screens (</a:t>
            </a:r>
            <a:r>
              <a:rPr lang="en-US" dirty="0" err="1"/>
              <a:t>Koetsier</a:t>
            </a:r>
            <a:r>
              <a:rPr lang="en-US" dirty="0"/>
              <a:t> 2020)</a:t>
            </a:r>
          </a:p>
          <a:p>
            <a:endParaRPr lang="en-US" dirty="0"/>
          </a:p>
          <a:p>
            <a:endParaRPr lang="en-US" dirty="0"/>
          </a:p>
        </p:txBody>
      </p:sp>
    </p:spTree>
    <p:extLst>
      <p:ext uri="{BB962C8B-B14F-4D97-AF65-F5344CB8AC3E}">
        <p14:creationId xmlns:p14="http://schemas.microsoft.com/office/powerpoint/2010/main" val="26698705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979012-7FC1-B54B-BE04-C7D0D9945B10}"/>
              </a:ext>
            </a:extLst>
          </p:cNvPr>
          <p:cNvSpPr>
            <a:spLocks noGrp="1"/>
          </p:cNvSpPr>
          <p:nvPr>
            <p:ph type="title"/>
          </p:nvPr>
        </p:nvSpPr>
        <p:spPr/>
        <p:txBody>
          <a:bodyPr/>
          <a:lstStyle/>
          <a:p>
            <a:r>
              <a:rPr lang="en-US" b="1" dirty="0"/>
              <a:t>The Statistics: </a:t>
            </a:r>
            <a:br>
              <a:rPr lang="en-US" b="1" dirty="0"/>
            </a:br>
            <a:r>
              <a:rPr lang="en-US" b="1" dirty="0"/>
              <a:t>The DIGITAL Missions OPPORTUNITY</a:t>
            </a:r>
            <a:endParaRPr lang="en-US" dirty="0"/>
          </a:p>
        </p:txBody>
      </p:sp>
      <p:sp>
        <p:nvSpPr>
          <p:cNvPr id="3" name="Content Placeholder 2">
            <a:extLst>
              <a:ext uri="{FF2B5EF4-FFF2-40B4-BE49-F238E27FC236}">
                <a16:creationId xmlns:a16="http://schemas.microsoft.com/office/drawing/2014/main" id="{526B59FF-E85C-4742-88F8-14B1E5A9E7B3}"/>
              </a:ext>
            </a:extLst>
          </p:cNvPr>
          <p:cNvSpPr>
            <a:spLocks noGrp="1"/>
          </p:cNvSpPr>
          <p:nvPr>
            <p:ph idx="1"/>
          </p:nvPr>
        </p:nvSpPr>
        <p:spPr/>
        <p:txBody>
          <a:bodyPr>
            <a:normAutofit lnSpcReduction="10000"/>
          </a:bodyPr>
          <a:lstStyle/>
          <a:p>
            <a:r>
              <a:rPr lang="en-US" dirty="0"/>
              <a:t>Average daily time spent consuming content is now six hours and 59 minutes, which includes phone, TV, and other forms of digital media. (</a:t>
            </a:r>
            <a:r>
              <a:rPr lang="en-US" dirty="0" err="1"/>
              <a:t>Koetsier</a:t>
            </a:r>
            <a:r>
              <a:rPr lang="en-US" dirty="0"/>
              <a:t> 2020) </a:t>
            </a:r>
          </a:p>
          <a:p>
            <a:r>
              <a:rPr lang="en-US" dirty="0"/>
              <a:t>45% of US teens say they are “almost constantly” on the internet (Schaeffer 2019)</a:t>
            </a:r>
          </a:p>
          <a:p>
            <a:r>
              <a:rPr lang="en-US" dirty="0"/>
              <a:t>Those 60 and older – a group increasingly populated by aging Baby Boomers – now spend more than half of their daily leisure time, four hours and 16 minutes, in front of screens, mostly watching TV or videos. … about half (53%) of people 65 and older are smartphone owners (Livingston 2019)</a:t>
            </a:r>
          </a:p>
        </p:txBody>
      </p:sp>
    </p:spTree>
    <p:extLst>
      <p:ext uri="{BB962C8B-B14F-4D97-AF65-F5344CB8AC3E}">
        <p14:creationId xmlns:p14="http://schemas.microsoft.com/office/powerpoint/2010/main" val="1525114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5A6AA-8996-5C4C-8E84-524293F6A34E}"/>
              </a:ext>
            </a:extLst>
          </p:cNvPr>
          <p:cNvSpPr>
            <a:spLocks noGrp="1"/>
          </p:cNvSpPr>
          <p:nvPr>
            <p:ph type="title"/>
          </p:nvPr>
        </p:nvSpPr>
        <p:spPr/>
        <p:txBody>
          <a:bodyPr/>
          <a:lstStyle/>
          <a:p>
            <a:r>
              <a:rPr lang="en-US" b="1" dirty="0"/>
              <a:t>The Statistics: </a:t>
            </a:r>
            <a:br>
              <a:rPr lang="en-US" b="1" dirty="0"/>
            </a:br>
            <a:r>
              <a:rPr lang="en-US" b="1" dirty="0"/>
              <a:t>The DIGITAL Missions OPPORTUNITY</a:t>
            </a:r>
            <a:endParaRPr lang="en-US" dirty="0"/>
          </a:p>
        </p:txBody>
      </p:sp>
      <p:sp>
        <p:nvSpPr>
          <p:cNvPr id="3" name="Content Placeholder 2">
            <a:extLst>
              <a:ext uri="{FF2B5EF4-FFF2-40B4-BE49-F238E27FC236}">
                <a16:creationId xmlns:a16="http://schemas.microsoft.com/office/drawing/2014/main" id="{4105A467-A627-9747-A1A6-B690C3727C2C}"/>
              </a:ext>
            </a:extLst>
          </p:cNvPr>
          <p:cNvSpPr>
            <a:spLocks noGrp="1"/>
          </p:cNvSpPr>
          <p:nvPr>
            <p:ph idx="1"/>
          </p:nvPr>
        </p:nvSpPr>
        <p:spPr/>
        <p:txBody>
          <a:bodyPr>
            <a:normAutofit fontScale="92500"/>
          </a:bodyPr>
          <a:lstStyle/>
          <a:p>
            <a:r>
              <a:rPr lang="en-US" b="1" dirty="0"/>
              <a:t>Worldwide, the average person spends 2 hours and 25 minutes on social media each day (Moody 2021)</a:t>
            </a:r>
          </a:p>
          <a:p>
            <a:r>
              <a:rPr lang="en-US" b="1" dirty="0"/>
              <a:t>In the Philippines, where screen-time consumption is the highest in the world, the majority of this (almost 6 hours) is on mobiles. Brazilians also favor mobile screens (spending 5 hours and 17 minutes a day looking at them) as do the Thais (spending 5 hours and 7 minutes a day looking at them). (Moody 2021)</a:t>
            </a:r>
          </a:p>
          <a:p>
            <a:r>
              <a:rPr lang="en-US" b="1" dirty="0"/>
              <a:t>Average mobile internet speed 42.7Mbps, fixed 96.43Mbps (Moody 2021)</a:t>
            </a:r>
          </a:p>
          <a:p>
            <a:endParaRPr lang="en-US" b="1" dirty="0"/>
          </a:p>
          <a:p>
            <a:endParaRPr lang="en-US" b="1" dirty="0"/>
          </a:p>
        </p:txBody>
      </p:sp>
    </p:spTree>
    <p:extLst>
      <p:ext uri="{BB962C8B-B14F-4D97-AF65-F5344CB8AC3E}">
        <p14:creationId xmlns:p14="http://schemas.microsoft.com/office/powerpoint/2010/main" val="9086946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FCC8AB-2581-A445-A0E7-F21C90C8F276}"/>
              </a:ext>
            </a:extLst>
          </p:cNvPr>
          <p:cNvSpPr>
            <a:spLocks noGrp="1"/>
          </p:cNvSpPr>
          <p:nvPr>
            <p:ph type="title"/>
          </p:nvPr>
        </p:nvSpPr>
        <p:spPr/>
        <p:txBody>
          <a:bodyPr/>
          <a:lstStyle/>
          <a:p>
            <a:r>
              <a:rPr lang="en-US" b="1" dirty="0"/>
              <a:t>Thesis:</a:t>
            </a:r>
            <a:endParaRPr lang="en-US" dirty="0"/>
          </a:p>
        </p:txBody>
      </p:sp>
      <p:sp>
        <p:nvSpPr>
          <p:cNvPr id="3" name="Content Placeholder 2">
            <a:extLst>
              <a:ext uri="{FF2B5EF4-FFF2-40B4-BE49-F238E27FC236}">
                <a16:creationId xmlns:a16="http://schemas.microsoft.com/office/drawing/2014/main" id="{C6C768B0-C11D-B140-B9F5-D9F847B80735}"/>
              </a:ext>
            </a:extLst>
          </p:cNvPr>
          <p:cNvSpPr>
            <a:spLocks noGrp="1"/>
          </p:cNvSpPr>
          <p:nvPr>
            <p:ph idx="1"/>
          </p:nvPr>
        </p:nvSpPr>
        <p:spPr/>
        <p:txBody>
          <a:bodyPr>
            <a:normAutofit lnSpcReduction="10000"/>
          </a:bodyPr>
          <a:lstStyle/>
          <a:p>
            <a:r>
              <a:rPr lang="en-US" sz="3200" dirty="0"/>
              <a:t>The Metaverse is less about virtual reality and more about the increasing reality of people living (time spent communicating and connecting) in digital places.  </a:t>
            </a:r>
          </a:p>
          <a:p>
            <a:r>
              <a:rPr lang="en-US" sz="3200" dirty="0"/>
              <a:t>Christians have the imperative and opportunity to increasingly enter the digital realm in order to effectively reach and teach souls with Jesus’ Scriptural truth and love.</a:t>
            </a:r>
          </a:p>
          <a:p>
            <a:endParaRPr lang="en-US" dirty="0"/>
          </a:p>
        </p:txBody>
      </p:sp>
    </p:spTree>
    <p:extLst>
      <p:ext uri="{BB962C8B-B14F-4D97-AF65-F5344CB8AC3E}">
        <p14:creationId xmlns:p14="http://schemas.microsoft.com/office/powerpoint/2010/main" val="18691890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F3E1C-49B4-9C4B-9CF3-2AE3560EA2C8}"/>
              </a:ext>
            </a:extLst>
          </p:cNvPr>
          <p:cNvSpPr>
            <a:spLocks noGrp="1"/>
          </p:cNvSpPr>
          <p:nvPr>
            <p:ph type="title"/>
          </p:nvPr>
        </p:nvSpPr>
        <p:spPr/>
        <p:txBody>
          <a:bodyPr/>
          <a:lstStyle/>
          <a:p>
            <a:r>
              <a:rPr lang="en-US" b="1" dirty="0"/>
              <a:t>The Statistics: </a:t>
            </a:r>
            <a:br>
              <a:rPr lang="en-US" b="1" dirty="0"/>
            </a:br>
            <a:r>
              <a:rPr lang="en-US" b="1" dirty="0"/>
              <a:t>The DIGITAL Missions OPPORTUNITY</a:t>
            </a:r>
            <a:endParaRPr lang="en-US" dirty="0"/>
          </a:p>
        </p:txBody>
      </p:sp>
      <p:sp>
        <p:nvSpPr>
          <p:cNvPr id="3" name="Content Placeholder 2">
            <a:extLst>
              <a:ext uri="{FF2B5EF4-FFF2-40B4-BE49-F238E27FC236}">
                <a16:creationId xmlns:a16="http://schemas.microsoft.com/office/drawing/2014/main" id="{9DEA9C81-11A7-7E4D-8F81-3B70C9E07590}"/>
              </a:ext>
            </a:extLst>
          </p:cNvPr>
          <p:cNvSpPr>
            <a:spLocks noGrp="1"/>
          </p:cNvSpPr>
          <p:nvPr>
            <p:ph idx="1"/>
          </p:nvPr>
        </p:nvSpPr>
        <p:spPr/>
        <p:txBody>
          <a:bodyPr/>
          <a:lstStyle/>
          <a:p>
            <a:pPr lvl="0"/>
            <a:r>
              <a:rPr lang="en-US" dirty="0"/>
              <a:t>6:55 on devices, 3:39 on mobiles, 3:16 on computer (Moody 2021)</a:t>
            </a:r>
          </a:p>
          <a:p>
            <a:pPr lvl="0"/>
            <a:r>
              <a:rPr lang="en-US" dirty="0"/>
              <a:t>59.5% of population using internet (Moody 2021)</a:t>
            </a:r>
          </a:p>
          <a:p>
            <a:pPr lvl="0"/>
            <a:r>
              <a:rPr lang="en-US" dirty="0"/>
              <a:t>Physical spaces and virtual spaces will be seamlessly integrated, and digital technologies will disappear so completely into our lives and surrounding environments that we will barely notice it. Some call it a “metaverse,” but it has several meanings and manifestations to different experts. (Anderson and Rainie 2022)</a:t>
            </a:r>
          </a:p>
          <a:p>
            <a:endParaRPr lang="en-US" dirty="0"/>
          </a:p>
        </p:txBody>
      </p:sp>
    </p:spTree>
    <p:extLst>
      <p:ext uri="{BB962C8B-B14F-4D97-AF65-F5344CB8AC3E}">
        <p14:creationId xmlns:p14="http://schemas.microsoft.com/office/powerpoint/2010/main" val="30034142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D9864-B7EA-BE41-8845-48CDD47C4CE5}"/>
              </a:ext>
            </a:extLst>
          </p:cNvPr>
          <p:cNvSpPr>
            <a:spLocks noGrp="1"/>
          </p:cNvSpPr>
          <p:nvPr>
            <p:ph type="title"/>
          </p:nvPr>
        </p:nvSpPr>
        <p:spPr/>
        <p:txBody>
          <a:bodyPr>
            <a:normAutofit fontScale="90000"/>
          </a:bodyPr>
          <a:lstStyle/>
          <a:p>
            <a:r>
              <a:rPr lang="en-US" b="1" dirty="0"/>
              <a:t>What to Do in Digital Missions: </a:t>
            </a:r>
            <a:br>
              <a:rPr lang="en-US" b="1" dirty="0"/>
            </a:br>
            <a:r>
              <a:rPr lang="en-US" b="1" dirty="0"/>
              <a:t>Understanding the Digital Realm</a:t>
            </a:r>
            <a:br>
              <a:rPr lang="en-US" dirty="0"/>
            </a:br>
            <a:endParaRPr lang="en-US" dirty="0"/>
          </a:p>
        </p:txBody>
      </p:sp>
      <p:sp>
        <p:nvSpPr>
          <p:cNvPr id="3" name="Content Placeholder 2">
            <a:extLst>
              <a:ext uri="{FF2B5EF4-FFF2-40B4-BE49-F238E27FC236}">
                <a16:creationId xmlns:a16="http://schemas.microsoft.com/office/drawing/2014/main" id="{9306121F-E3B6-C240-B995-645F4B54E6BE}"/>
              </a:ext>
            </a:extLst>
          </p:cNvPr>
          <p:cNvSpPr>
            <a:spLocks noGrp="1"/>
          </p:cNvSpPr>
          <p:nvPr>
            <p:ph idx="1"/>
          </p:nvPr>
        </p:nvSpPr>
        <p:spPr/>
        <p:txBody>
          <a:bodyPr>
            <a:normAutofit fontScale="92500"/>
          </a:bodyPr>
          <a:lstStyle/>
          <a:p>
            <a:r>
              <a:rPr lang="en-US" dirty="0"/>
              <a:t>Morpheus in the Matrix – “you can’t explain what the Matrix [Metaverse] is, you have to experience it for yourself” (</a:t>
            </a:r>
            <a:r>
              <a:rPr lang="en-US" dirty="0" err="1"/>
              <a:t>Nieuwhof</a:t>
            </a:r>
            <a:r>
              <a:rPr lang="en-US" dirty="0"/>
              <a:t> CNLP470 2022)</a:t>
            </a:r>
          </a:p>
          <a:p>
            <a:r>
              <a:rPr lang="en-US" dirty="0"/>
              <a:t>“A missionary is nothing more than a disciple of Jesus, who makes disciples of Jesus, where Jesus is not known yet.” Zane Pratt, VP Global Training to the IMB </a:t>
            </a:r>
          </a:p>
          <a:p>
            <a:r>
              <a:rPr lang="en-US" dirty="0"/>
              <a:t>Barry </a:t>
            </a:r>
            <a:r>
              <a:rPr lang="en-US" dirty="0" err="1"/>
              <a:t>Chudakov</a:t>
            </a:r>
            <a:r>
              <a:rPr lang="en-US" dirty="0"/>
              <a:t> predicts “the self will go digital” and exist in the flesh </a:t>
            </a:r>
            <a:r>
              <a:rPr lang="en-US" i="1" dirty="0"/>
              <a:t>and</a:t>
            </a:r>
            <a:r>
              <a:rPr lang="en-US" dirty="0"/>
              <a:t> in its digital avatar. “Identity is thereby multiple and fluid: Roles, sexual orientation and self-presentation evolve from solely in-person to in-space.” (Anderson &amp; Rainie 2021)</a:t>
            </a:r>
          </a:p>
          <a:p>
            <a:endParaRPr lang="en-US" dirty="0"/>
          </a:p>
        </p:txBody>
      </p:sp>
    </p:spTree>
    <p:extLst>
      <p:ext uri="{BB962C8B-B14F-4D97-AF65-F5344CB8AC3E}">
        <p14:creationId xmlns:p14="http://schemas.microsoft.com/office/powerpoint/2010/main" val="25816080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2AD16F-D6E4-7E4B-937E-AD4CF88D521C}"/>
              </a:ext>
            </a:extLst>
          </p:cNvPr>
          <p:cNvSpPr>
            <a:spLocks noGrp="1"/>
          </p:cNvSpPr>
          <p:nvPr>
            <p:ph type="title"/>
          </p:nvPr>
        </p:nvSpPr>
        <p:spPr/>
        <p:txBody>
          <a:bodyPr/>
          <a:lstStyle/>
          <a:p>
            <a:r>
              <a:rPr lang="en-US" b="1" dirty="0"/>
              <a:t>What to Do in Digital Missions: </a:t>
            </a:r>
            <a:br>
              <a:rPr lang="en-US" b="1" dirty="0"/>
            </a:br>
            <a:r>
              <a:rPr lang="en-US" b="1" dirty="0"/>
              <a:t>Understanding the Digital Realm</a:t>
            </a:r>
            <a:endParaRPr lang="en-US" dirty="0"/>
          </a:p>
        </p:txBody>
      </p:sp>
      <p:sp>
        <p:nvSpPr>
          <p:cNvPr id="3" name="Content Placeholder 2">
            <a:extLst>
              <a:ext uri="{FF2B5EF4-FFF2-40B4-BE49-F238E27FC236}">
                <a16:creationId xmlns:a16="http://schemas.microsoft.com/office/drawing/2014/main" id="{90E94EE6-600F-8B45-A6D7-760E64F36DB0}"/>
              </a:ext>
            </a:extLst>
          </p:cNvPr>
          <p:cNvSpPr>
            <a:spLocks noGrp="1"/>
          </p:cNvSpPr>
          <p:nvPr>
            <p:ph idx="1"/>
          </p:nvPr>
        </p:nvSpPr>
        <p:spPr/>
        <p:txBody>
          <a:bodyPr>
            <a:normAutofit/>
          </a:bodyPr>
          <a:lstStyle/>
          <a:p>
            <a:r>
              <a:rPr lang="en-US" dirty="0"/>
              <a:t>The Internet – Email, Websites</a:t>
            </a:r>
          </a:p>
          <a:p>
            <a:r>
              <a:rPr lang="en-US" dirty="0"/>
              <a:t>Social Media</a:t>
            </a:r>
          </a:p>
          <a:p>
            <a:r>
              <a:rPr lang="en-US" dirty="0"/>
              <a:t>Web3/Metaverse – Virtual and Augmented Realities</a:t>
            </a:r>
          </a:p>
          <a:p>
            <a:pPr lvl="1"/>
            <a:r>
              <a:rPr lang="en-US" dirty="0"/>
              <a:t>Games, Entertainment, Events, Social Interactions, Work, Education, Exercise</a:t>
            </a:r>
          </a:p>
          <a:p>
            <a:r>
              <a:rPr lang="en-US" dirty="0"/>
              <a:t>The Metaverse is less about virtual reality and more about the increasing reality of people living (time spent communicating and connecting) in digital places.</a:t>
            </a:r>
          </a:p>
          <a:p>
            <a:endParaRPr lang="en-US" dirty="0"/>
          </a:p>
        </p:txBody>
      </p:sp>
    </p:spTree>
    <p:extLst>
      <p:ext uri="{BB962C8B-B14F-4D97-AF65-F5344CB8AC3E}">
        <p14:creationId xmlns:p14="http://schemas.microsoft.com/office/powerpoint/2010/main" val="18498199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8D9A3-A73B-5041-AE4B-87EDDEDA6A6F}"/>
              </a:ext>
            </a:extLst>
          </p:cNvPr>
          <p:cNvSpPr>
            <a:spLocks noGrp="1"/>
          </p:cNvSpPr>
          <p:nvPr>
            <p:ph type="title"/>
          </p:nvPr>
        </p:nvSpPr>
        <p:spPr/>
        <p:txBody>
          <a:bodyPr/>
          <a:lstStyle/>
          <a:p>
            <a:r>
              <a:rPr lang="en-US" b="1" dirty="0"/>
              <a:t>What to Do in Digital Missions: </a:t>
            </a:r>
            <a:br>
              <a:rPr lang="en-US" b="1" dirty="0"/>
            </a:br>
            <a:r>
              <a:rPr lang="en-US" b="1" dirty="0"/>
              <a:t>Understanding the Digital Realm</a:t>
            </a:r>
            <a:endParaRPr lang="en-US" dirty="0"/>
          </a:p>
        </p:txBody>
      </p:sp>
      <p:sp>
        <p:nvSpPr>
          <p:cNvPr id="3" name="Content Placeholder 2">
            <a:extLst>
              <a:ext uri="{FF2B5EF4-FFF2-40B4-BE49-F238E27FC236}">
                <a16:creationId xmlns:a16="http://schemas.microsoft.com/office/drawing/2014/main" id="{E5CA3316-7092-0A41-8923-F71F3C024512}"/>
              </a:ext>
            </a:extLst>
          </p:cNvPr>
          <p:cNvSpPr>
            <a:spLocks noGrp="1"/>
          </p:cNvSpPr>
          <p:nvPr>
            <p:ph idx="1"/>
          </p:nvPr>
        </p:nvSpPr>
        <p:spPr/>
        <p:txBody>
          <a:bodyPr>
            <a:normAutofit/>
          </a:bodyPr>
          <a:lstStyle/>
          <a:p>
            <a:r>
              <a:rPr lang="en-US" sz="3600" dirty="0"/>
              <a:t>Current Approaches: VR Church, Life.Church</a:t>
            </a:r>
          </a:p>
          <a:p>
            <a:r>
              <a:rPr lang="en-US" sz="3600" dirty="0"/>
              <a:t>Oculus &amp; Future Technologies</a:t>
            </a:r>
          </a:p>
        </p:txBody>
      </p:sp>
      <p:pic>
        <p:nvPicPr>
          <p:cNvPr id="5" name="Picture 4">
            <a:extLst>
              <a:ext uri="{FF2B5EF4-FFF2-40B4-BE49-F238E27FC236}">
                <a16:creationId xmlns:a16="http://schemas.microsoft.com/office/drawing/2014/main" id="{5A3EAB34-3F12-D34B-8030-CC0A0B5CD4EC}"/>
              </a:ext>
            </a:extLst>
          </p:cNvPr>
          <p:cNvPicPr>
            <a:picLocks noChangeAspect="1"/>
          </p:cNvPicPr>
          <p:nvPr/>
        </p:nvPicPr>
        <p:blipFill>
          <a:blip r:embed="rId2"/>
          <a:stretch>
            <a:fillRect/>
          </a:stretch>
        </p:blipFill>
        <p:spPr>
          <a:xfrm>
            <a:off x="6874558" y="2985247"/>
            <a:ext cx="3460418" cy="3751729"/>
          </a:xfrm>
          <a:prstGeom prst="rect">
            <a:avLst/>
          </a:prstGeom>
        </p:spPr>
      </p:pic>
      <p:sp>
        <p:nvSpPr>
          <p:cNvPr id="6" name="Rectangle 2">
            <a:extLst>
              <a:ext uri="{FF2B5EF4-FFF2-40B4-BE49-F238E27FC236}">
                <a16:creationId xmlns:a16="http://schemas.microsoft.com/office/drawing/2014/main" id="{61C64BF6-427A-1A45-BACB-84020FB4EE6E}"/>
              </a:ext>
            </a:extLst>
          </p:cNvPr>
          <p:cNvSpPr>
            <a:spLocks noChangeArrowheads="1"/>
          </p:cNvSpPr>
          <p:nvPr/>
        </p:nvSpPr>
        <p:spPr bwMode="auto">
          <a:xfrm flipV="1">
            <a:off x="0" y="-1"/>
            <a:ext cx="1134543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1025" name="Picture 1">
            <a:extLst>
              <a:ext uri="{FF2B5EF4-FFF2-40B4-BE49-F238E27FC236}">
                <a16:creationId xmlns:a16="http://schemas.microsoft.com/office/drawing/2014/main" id="{FB44FC96-149B-0549-B5F0-8CF25C1B7015}"/>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2010391" y="3747571"/>
            <a:ext cx="4356847" cy="31104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23858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F4C8CC-F4A7-3248-9F08-70AD1CAD7077}"/>
              </a:ext>
            </a:extLst>
          </p:cNvPr>
          <p:cNvSpPr>
            <a:spLocks noGrp="1"/>
          </p:cNvSpPr>
          <p:nvPr>
            <p:ph type="title"/>
          </p:nvPr>
        </p:nvSpPr>
        <p:spPr/>
        <p:txBody>
          <a:bodyPr>
            <a:normAutofit fontScale="90000"/>
          </a:bodyPr>
          <a:lstStyle/>
          <a:p>
            <a:r>
              <a:rPr lang="en-US" b="1" dirty="0"/>
              <a:t>How to Do Digital Missions: Urgent Next Steps for Reconciling Humanity with their Creator</a:t>
            </a:r>
            <a:endParaRPr lang="en-US" dirty="0"/>
          </a:p>
        </p:txBody>
      </p:sp>
      <p:sp>
        <p:nvSpPr>
          <p:cNvPr id="3" name="Content Placeholder 2">
            <a:extLst>
              <a:ext uri="{FF2B5EF4-FFF2-40B4-BE49-F238E27FC236}">
                <a16:creationId xmlns:a16="http://schemas.microsoft.com/office/drawing/2014/main" id="{373C5D3A-2E46-BA4F-9533-D8FE55DC4B94}"/>
              </a:ext>
            </a:extLst>
          </p:cNvPr>
          <p:cNvSpPr>
            <a:spLocks noGrp="1"/>
          </p:cNvSpPr>
          <p:nvPr>
            <p:ph idx="1"/>
          </p:nvPr>
        </p:nvSpPr>
        <p:spPr/>
        <p:txBody>
          <a:bodyPr>
            <a:normAutofit/>
          </a:bodyPr>
          <a:lstStyle/>
          <a:p>
            <a:r>
              <a:rPr lang="en-US" dirty="0"/>
              <a:t>Modern day military warfare has increasingly found avenues of offense and defense in an evolving era of “cyber warfare.”  Satan has modeled </a:t>
            </a:r>
            <a:r>
              <a:rPr lang="en-US" i="1" dirty="0"/>
              <a:t>spiritual cyber warfare</a:t>
            </a:r>
            <a:r>
              <a:rPr lang="en-US" dirty="0"/>
              <a:t> by effectively utilizing digital strategies both to enslave the lost and to impede the saints’ approaches to evangelism, discipleship, and missions.  Christians must counter these attacks more effectively with both defensive and offensive approaches of engagement in spiritual “cyber warfare” for the sake of the lost. </a:t>
            </a:r>
          </a:p>
        </p:txBody>
      </p:sp>
    </p:spTree>
    <p:extLst>
      <p:ext uri="{BB962C8B-B14F-4D97-AF65-F5344CB8AC3E}">
        <p14:creationId xmlns:p14="http://schemas.microsoft.com/office/powerpoint/2010/main" val="5037999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5682E-7563-5141-B85D-E00316ABEC54}"/>
              </a:ext>
            </a:extLst>
          </p:cNvPr>
          <p:cNvSpPr>
            <a:spLocks noGrp="1"/>
          </p:cNvSpPr>
          <p:nvPr>
            <p:ph type="title"/>
          </p:nvPr>
        </p:nvSpPr>
        <p:spPr/>
        <p:txBody>
          <a:bodyPr>
            <a:normAutofit fontScale="90000"/>
          </a:bodyPr>
          <a:lstStyle/>
          <a:p>
            <a:r>
              <a:rPr lang="en-US" b="1" dirty="0"/>
              <a:t>Spiritual Cyber Warfare</a:t>
            </a:r>
            <a:br>
              <a:rPr lang="en-US" b="1" dirty="0"/>
            </a:br>
            <a:r>
              <a:rPr lang="en-US" b="1" dirty="0"/>
              <a:t>Digital Missions Strategies, Tactics, &amp; Challenges</a:t>
            </a:r>
            <a:br>
              <a:rPr lang="en-US" dirty="0"/>
            </a:br>
            <a:endParaRPr lang="en-US" dirty="0"/>
          </a:p>
        </p:txBody>
      </p:sp>
      <p:sp>
        <p:nvSpPr>
          <p:cNvPr id="3" name="Content Placeholder 2">
            <a:extLst>
              <a:ext uri="{FF2B5EF4-FFF2-40B4-BE49-F238E27FC236}">
                <a16:creationId xmlns:a16="http://schemas.microsoft.com/office/drawing/2014/main" id="{D715B3C7-26F7-494B-8A89-D48AD77E2613}"/>
              </a:ext>
            </a:extLst>
          </p:cNvPr>
          <p:cNvSpPr>
            <a:spLocks noGrp="1"/>
          </p:cNvSpPr>
          <p:nvPr>
            <p:ph idx="1"/>
          </p:nvPr>
        </p:nvSpPr>
        <p:spPr/>
        <p:txBody>
          <a:bodyPr/>
          <a:lstStyle/>
          <a:p>
            <a:r>
              <a:rPr lang="en-US" dirty="0"/>
              <a:t>Digital missions are a spiritual “</a:t>
            </a:r>
            <a:r>
              <a:rPr lang="en-US" i="1" dirty="0"/>
              <a:t>combat or force multiplier</a:t>
            </a:r>
            <a:r>
              <a:rPr lang="en-US" dirty="0"/>
              <a:t>” that missionaries cannot ignore.  Cyber approaches can effectively strengthen and broaden their effectiveness in reaching the lost and discipling the saved.  Missions agencies and missional churches must enter into a significant season of self-evaluation in order to adapt their strategies and staffing to this emerging age.  There is an urgent need to implement new tactical approaches now for immediate impact and future foundational frameworks. </a:t>
            </a:r>
          </a:p>
        </p:txBody>
      </p:sp>
    </p:spTree>
    <p:extLst>
      <p:ext uri="{BB962C8B-B14F-4D97-AF65-F5344CB8AC3E}">
        <p14:creationId xmlns:p14="http://schemas.microsoft.com/office/powerpoint/2010/main" val="8289436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CF00A0-7B37-B444-B0D7-768144CF5205}"/>
              </a:ext>
            </a:extLst>
          </p:cNvPr>
          <p:cNvSpPr>
            <a:spLocks noGrp="1"/>
          </p:cNvSpPr>
          <p:nvPr>
            <p:ph type="title"/>
          </p:nvPr>
        </p:nvSpPr>
        <p:spPr/>
        <p:txBody>
          <a:bodyPr/>
          <a:lstStyle/>
          <a:p>
            <a:r>
              <a:rPr lang="en-US" b="1" dirty="0"/>
              <a:t>Digital Missions STRATEGIES</a:t>
            </a:r>
            <a:endParaRPr lang="en-US" dirty="0"/>
          </a:p>
        </p:txBody>
      </p:sp>
      <p:sp>
        <p:nvSpPr>
          <p:cNvPr id="3" name="Content Placeholder 2">
            <a:extLst>
              <a:ext uri="{FF2B5EF4-FFF2-40B4-BE49-F238E27FC236}">
                <a16:creationId xmlns:a16="http://schemas.microsoft.com/office/drawing/2014/main" id="{24A27164-C256-AB41-8CC3-A20BAB57FE30}"/>
              </a:ext>
            </a:extLst>
          </p:cNvPr>
          <p:cNvSpPr>
            <a:spLocks noGrp="1"/>
          </p:cNvSpPr>
          <p:nvPr>
            <p:ph idx="1"/>
          </p:nvPr>
        </p:nvSpPr>
        <p:spPr/>
        <p:txBody>
          <a:bodyPr/>
          <a:lstStyle/>
          <a:p>
            <a:pPr lvl="0"/>
            <a:r>
              <a:rPr lang="en-US" dirty="0"/>
              <a:t>Timing – WHEN      </a:t>
            </a:r>
          </a:p>
          <a:p>
            <a:pPr lvl="0"/>
            <a:r>
              <a:rPr lang="en-US" dirty="0"/>
              <a:t>Audience/Aim –WHERE/WHO</a:t>
            </a:r>
          </a:p>
          <a:p>
            <a:pPr lvl="0"/>
            <a:r>
              <a:rPr lang="en-US" dirty="0"/>
              <a:t>Leadership, Personnel/Staffing – WHO </a:t>
            </a:r>
          </a:p>
          <a:p>
            <a:pPr lvl="0"/>
            <a:r>
              <a:rPr lang="en-US" dirty="0"/>
              <a:t>Equipment/Resources – WHAT</a:t>
            </a:r>
          </a:p>
          <a:p>
            <a:pPr lvl="0"/>
            <a:r>
              <a:rPr lang="en-US" dirty="0"/>
              <a:t>Budget, Training, Approach – HOW</a:t>
            </a:r>
          </a:p>
        </p:txBody>
      </p:sp>
    </p:spTree>
    <p:extLst>
      <p:ext uri="{BB962C8B-B14F-4D97-AF65-F5344CB8AC3E}">
        <p14:creationId xmlns:p14="http://schemas.microsoft.com/office/powerpoint/2010/main" val="7176129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B9E23-D20C-C147-B39A-D5FCE3E67189}"/>
              </a:ext>
            </a:extLst>
          </p:cNvPr>
          <p:cNvSpPr>
            <a:spLocks noGrp="1"/>
          </p:cNvSpPr>
          <p:nvPr>
            <p:ph type="title"/>
          </p:nvPr>
        </p:nvSpPr>
        <p:spPr/>
        <p:txBody>
          <a:bodyPr/>
          <a:lstStyle/>
          <a:p>
            <a:r>
              <a:rPr lang="en-US" b="1" dirty="0"/>
              <a:t>Digital Missions TACTICS</a:t>
            </a:r>
            <a:endParaRPr lang="en-US" dirty="0"/>
          </a:p>
        </p:txBody>
      </p:sp>
      <p:sp>
        <p:nvSpPr>
          <p:cNvPr id="3" name="Content Placeholder 2">
            <a:extLst>
              <a:ext uri="{FF2B5EF4-FFF2-40B4-BE49-F238E27FC236}">
                <a16:creationId xmlns:a16="http://schemas.microsoft.com/office/drawing/2014/main" id="{68E3433E-A0BB-CE48-9E05-2B088608A98B}"/>
              </a:ext>
            </a:extLst>
          </p:cNvPr>
          <p:cNvSpPr>
            <a:spLocks noGrp="1"/>
          </p:cNvSpPr>
          <p:nvPr>
            <p:ph idx="1"/>
          </p:nvPr>
        </p:nvSpPr>
        <p:spPr/>
        <p:txBody>
          <a:bodyPr/>
          <a:lstStyle/>
          <a:p>
            <a:r>
              <a:rPr lang="en-US" dirty="0"/>
              <a:t>Self-evaluate – What are your current digital practices? How frequently do you need to calendar re-evaluations?</a:t>
            </a:r>
          </a:p>
          <a:p>
            <a:r>
              <a:rPr lang="en-US" dirty="0"/>
              <a:t>Try &amp; Learn – What can you research, explore, &amp; experiment with now?</a:t>
            </a:r>
          </a:p>
          <a:p>
            <a:r>
              <a:rPr lang="en-US" dirty="0"/>
              <a:t>Watch &amp; Brainstorm – Inspire Creativity with Future Focused Digital Films – “Inspector Gadget” (1983, 1999), “Matrix” (1999), “Minority Report” (2002), “Surrogates” (2009), “Avatar” (2009), </a:t>
            </a:r>
            <a:r>
              <a:rPr lang="en-US" b="1" u="sng" dirty="0"/>
              <a:t>“Ready Player One” (2018)</a:t>
            </a:r>
            <a:endParaRPr lang="en-US" u="sng" dirty="0"/>
          </a:p>
        </p:txBody>
      </p:sp>
    </p:spTree>
    <p:extLst>
      <p:ext uri="{BB962C8B-B14F-4D97-AF65-F5344CB8AC3E}">
        <p14:creationId xmlns:p14="http://schemas.microsoft.com/office/powerpoint/2010/main" val="36635664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114928-1818-7249-88DB-FC7446C2E0C1}"/>
              </a:ext>
            </a:extLst>
          </p:cNvPr>
          <p:cNvSpPr>
            <a:spLocks noGrp="1"/>
          </p:cNvSpPr>
          <p:nvPr>
            <p:ph type="title"/>
          </p:nvPr>
        </p:nvSpPr>
        <p:spPr/>
        <p:txBody>
          <a:bodyPr/>
          <a:lstStyle/>
          <a:p>
            <a:r>
              <a:rPr lang="en-US" b="1" dirty="0"/>
              <a:t>Digital Missions TACTICS </a:t>
            </a:r>
            <a:endParaRPr lang="en-US" dirty="0"/>
          </a:p>
        </p:txBody>
      </p:sp>
      <p:sp>
        <p:nvSpPr>
          <p:cNvPr id="3" name="Content Placeholder 2">
            <a:extLst>
              <a:ext uri="{FF2B5EF4-FFF2-40B4-BE49-F238E27FC236}">
                <a16:creationId xmlns:a16="http://schemas.microsoft.com/office/drawing/2014/main" id="{0BFD3260-4A86-AB4E-8828-53E03AF1C44D}"/>
              </a:ext>
            </a:extLst>
          </p:cNvPr>
          <p:cNvSpPr>
            <a:spLocks noGrp="1"/>
          </p:cNvSpPr>
          <p:nvPr>
            <p:ph idx="1"/>
          </p:nvPr>
        </p:nvSpPr>
        <p:spPr/>
        <p:txBody>
          <a:bodyPr>
            <a:normAutofit lnSpcReduction="10000"/>
          </a:bodyPr>
          <a:lstStyle/>
          <a:p>
            <a:pPr lvl="0"/>
            <a:r>
              <a:rPr lang="en-US" dirty="0"/>
              <a:t>Who Can You Find? – Encourage innovation within yourself and your organization</a:t>
            </a:r>
          </a:p>
          <a:p>
            <a:pPr lvl="0"/>
            <a:r>
              <a:rPr lang="en-US" dirty="0"/>
              <a:t>Equip Trainers with Resources and Time – What tasks/expectations can be eliminated or reduced to create margin? What tasks/expectations must be added into that margin?</a:t>
            </a:r>
          </a:p>
          <a:p>
            <a:pPr lvl="0"/>
            <a:r>
              <a:rPr lang="en-US" dirty="0"/>
              <a:t>Maximize Digital Presence &amp; Content Creation – How are your websites (static content) and social media (interactive experiences) implementation? Where do you need to step it up?  Where do you need help?</a:t>
            </a:r>
          </a:p>
        </p:txBody>
      </p:sp>
    </p:spTree>
    <p:extLst>
      <p:ext uri="{BB962C8B-B14F-4D97-AF65-F5344CB8AC3E}">
        <p14:creationId xmlns:p14="http://schemas.microsoft.com/office/powerpoint/2010/main" val="35203626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8D1C35-3E00-6A47-BE2D-29379C2475AF}"/>
              </a:ext>
            </a:extLst>
          </p:cNvPr>
          <p:cNvSpPr>
            <a:spLocks noGrp="1"/>
          </p:cNvSpPr>
          <p:nvPr>
            <p:ph type="title"/>
          </p:nvPr>
        </p:nvSpPr>
        <p:spPr/>
        <p:txBody>
          <a:bodyPr/>
          <a:lstStyle/>
          <a:p>
            <a:r>
              <a:rPr lang="en-US" b="1" dirty="0"/>
              <a:t>Digital Missions TACTICS </a:t>
            </a:r>
            <a:endParaRPr lang="en-US" dirty="0"/>
          </a:p>
        </p:txBody>
      </p:sp>
      <p:sp>
        <p:nvSpPr>
          <p:cNvPr id="3" name="Content Placeholder 2">
            <a:extLst>
              <a:ext uri="{FF2B5EF4-FFF2-40B4-BE49-F238E27FC236}">
                <a16:creationId xmlns:a16="http://schemas.microsoft.com/office/drawing/2014/main" id="{5EDEDC99-ECA9-2842-B455-FA5517DB1595}"/>
              </a:ext>
            </a:extLst>
          </p:cNvPr>
          <p:cNvSpPr>
            <a:spLocks noGrp="1"/>
          </p:cNvSpPr>
          <p:nvPr>
            <p:ph idx="1"/>
          </p:nvPr>
        </p:nvSpPr>
        <p:spPr/>
        <p:txBody>
          <a:bodyPr>
            <a:noAutofit/>
          </a:bodyPr>
          <a:lstStyle/>
          <a:p>
            <a:pPr lvl="1"/>
            <a:r>
              <a:rPr lang="en-US" sz="2400" i="1" dirty="0"/>
              <a:t>Some inspiration and ideas…</a:t>
            </a:r>
          </a:p>
          <a:p>
            <a:pPr lvl="1"/>
            <a:r>
              <a:rPr lang="en-US" sz="2400" dirty="0"/>
              <a:t>VR Engagement in world, rooms, etc., Language, Locations, Cultural, Affinity – entertainment likes (i.e. gamers, sports), Event Hosting – attractional? </a:t>
            </a:r>
          </a:p>
          <a:p>
            <a:pPr lvl="1"/>
            <a:r>
              <a:rPr lang="en-US" sz="2400" dirty="0"/>
              <a:t>AI Bots - </a:t>
            </a:r>
            <a:r>
              <a:rPr lang="en-US" sz="2400" dirty="0" err="1"/>
              <a:t>GotQuestions.org</a:t>
            </a:r>
            <a:r>
              <a:rPr lang="en-US" sz="2400" dirty="0"/>
              <a:t> – AI predictive answers, conversational discipleship </a:t>
            </a:r>
            <a:r>
              <a:rPr lang="en-US" sz="2400" dirty="0" err="1"/>
              <a:t>LivingWaters</a:t>
            </a:r>
            <a:r>
              <a:rPr lang="en-US" sz="2400" dirty="0"/>
              <a:t> – previous evangelism engagements, predictive</a:t>
            </a:r>
          </a:p>
          <a:p>
            <a:pPr lvl="2"/>
            <a:r>
              <a:rPr lang="en-US" sz="2200" dirty="0"/>
              <a:t>THINK SIRI/ALEXA/GOOGLE with avatar</a:t>
            </a:r>
          </a:p>
        </p:txBody>
      </p:sp>
    </p:spTree>
    <p:extLst>
      <p:ext uri="{BB962C8B-B14F-4D97-AF65-F5344CB8AC3E}">
        <p14:creationId xmlns:p14="http://schemas.microsoft.com/office/powerpoint/2010/main" val="42303517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C796BB-A3EA-8640-8A51-C058C7175FC6}"/>
              </a:ext>
            </a:extLst>
          </p:cNvPr>
          <p:cNvSpPr>
            <a:spLocks noGrp="1"/>
          </p:cNvSpPr>
          <p:nvPr>
            <p:ph type="title"/>
          </p:nvPr>
        </p:nvSpPr>
        <p:spPr/>
        <p:txBody>
          <a:bodyPr>
            <a:normAutofit/>
          </a:bodyPr>
          <a:lstStyle/>
          <a:p>
            <a:r>
              <a:rPr lang="en-US" b="1" dirty="0"/>
              <a:t>Why Digital Missions? </a:t>
            </a:r>
            <a:br>
              <a:rPr lang="en-US" dirty="0"/>
            </a:br>
            <a:endParaRPr lang="en-US" dirty="0"/>
          </a:p>
        </p:txBody>
      </p:sp>
      <p:sp>
        <p:nvSpPr>
          <p:cNvPr id="3" name="Content Placeholder 2">
            <a:extLst>
              <a:ext uri="{FF2B5EF4-FFF2-40B4-BE49-F238E27FC236}">
                <a16:creationId xmlns:a16="http://schemas.microsoft.com/office/drawing/2014/main" id="{CA94C4FA-EF47-AC4B-A76F-E215F3E0F692}"/>
              </a:ext>
            </a:extLst>
          </p:cNvPr>
          <p:cNvSpPr>
            <a:spLocks noGrp="1"/>
          </p:cNvSpPr>
          <p:nvPr>
            <p:ph idx="1"/>
          </p:nvPr>
        </p:nvSpPr>
        <p:spPr/>
        <p:txBody>
          <a:bodyPr>
            <a:normAutofit/>
          </a:bodyPr>
          <a:lstStyle/>
          <a:p>
            <a:r>
              <a:rPr lang="en-US" sz="4400" b="1" dirty="0"/>
              <a:t>The Biblical Foundations &amp; Imperatives </a:t>
            </a:r>
            <a:br>
              <a:rPr lang="en-US" sz="4400" dirty="0"/>
            </a:br>
            <a:r>
              <a:rPr lang="en-US" sz="4400" dirty="0">
                <a:hlinkClick r:id="rId2"/>
              </a:rPr>
              <a:t>www.SpiritualWarfare.blog/digital-missions-scriptures</a:t>
            </a:r>
            <a:endParaRPr lang="en-US" sz="4400" dirty="0"/>
          </a:p>
        </p:txBody>
      </p:sp>
    </p:spTree>
    <p:extLst>
      <p:ext uri="{BB962C8B-B14F-4D97-AF65-F5344CB8AC3E}">
        <p14:creationId xmlns:p14="http://schemas.microsoft.com/office/powerpoint/2010/main" val="7577043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4B84C-5B19-564B-856E-FBB4DF7A90ED}"/>
              </a:ext>
            </a:extLst>
          </p:cNvPr>
          <p:cNvSpPr>
            <a:spLocks noGrp="1"/>
          </p:cNvSpPr>
          <p:nvPr>
            <p:ph type="title"/>
          </p:nvPr>
        </p:nvSpPr>
        <p:spPr/>
        <p:txBody>
          <a:bodyPr/>
          <a:lstStyle/>
          <a:p>
            <a:r>
              <a:rPr lang="en-US" b="1" dirty="0"/>
              <a:t>Digital Missions TACTICS </a:t>
            </a:r>
            <a:endParaRPr lang="en-US" dirty="0"/>
          </a:p>
        </p:txBody>
      </p:sp>
      <p:sp>
        <p:nvSpPr>
          <p:cNvPr id="3" name="Content Placeholder 2">
            <a:extLst>
              <a:ext uri="{FF2B5EF4-FFF2-40B4-BE49-F238E27FC236}">
                <a16:creationId xmlns:a16="http://schemas.microsoft.com/office/drawing/2014/main" id="{457CAC23-B0A3-6F45-9329-A134E5551DA3}"/>
              </a:ext>
            </a:extLst>
          </p:cNvPr>
          <p:cNvSpPr>
            <a:spLocks noGrp="1"/>
          </p:cNvSpPr>
          <p:nvPr>
            <p:ph idx="1"/>
          </p:nvPr>
        </p:nvSpPr>
        <p:spPr/>
        <p:txBody>
          <a:bodyPr>
            <a:normAutofit fontScale="92500" lnSpcReduction="20000"/>
          </a:bodyPr>
          <a:lstStyle/>
          <a:p>
            <a:pPr lvl="1"/>
            <a:r>
              <a:rPr lang="en-US" sz="2400" dirty="0"/>
              <a:t>How do you do missions?  How do you do ministry? Fellowship? Service? Worship? Evangelism? Prayer? Teaching?  How do you reach people? Connect to people?</a:t>
            </a:r>
          </a:p>
          <a:p>
            <a:pPr lvl="1"/>
            <a:r>
              <a:rPr lang="en-US" sz="2400" dirty="0"/>
              <a:t>Make more “experiential” and “interactive” – in 3D</a:t>
            </a:r>
          </a:p>
          <a:p>
            <a:pPr lvl="1"/>
            <a:r>
              <a:rPr lang="en-US" sz="2400" dirty="0"/>
              <a:t>Translation technology – immediately written and audio , bubble over your shoulder , sign language 1:30 </a:t>
            </a:r>
            <a:r>
              <a:rPr lang="en-US" sz="2400" u="sng" dirty="0">
                <a:hlinkClick r:id="rId2"/>
              </a:rPr>
              <a:t>https://www.youtube.com/watch?v=Ordizc-8gvE</a:t>
            </a:r>
            <a:r>
              <a:rPr lang="en-US" sz="2400" dirty="0"/>
              <a:t> 1:29</a:t>
            </a:r>
          </a:p>
          <a:p>
            <a:pPr lvl="1"/>
            <a:r>
              <a:rPr lang="en-US" sz="2400" dirty="0"/>
              <a:t>Christian concerts, Language Lessons, Exercise Classes, Masters Courses, Health Clinic</a:t>
            </a:r>
            <a:endParaRPr lang="en-US" sz="2800" dirty="0"/>
          </a:p>
          <a:p>
            <a:endParaRPr lang="en-US" dirty="0"/>
          </a:p>
        </p:txBody>
      </p:sp>
    </p:spTree>
    <p:extLst>
      <p:ext uri="{BB962C8B-B14F-4D97-AF65-F5344CB8AC3E}">
        <p14:creationId xmlns:p14="http://schemas.microsoft.com/office/powerpoint/2010/main" val="12166954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DDACA1-3356-0142-A15E-49781838A0D2}"/>
              </a:ext>
            </a:extLst>
          </p:cNvPr>
          <p:cNvSpPr>
            <a:spLocks noGrp="1"/>
          </p:cNvSpPr>
          <p:nvPr>
            <p:ph type="title"/>
          </p:nvPr>
        </p:nvSpPr>
        <p:spPr/>
        <p:txBody>
          <a:bodyPr/>
          <a:lstStyle/>
          <a:p>
            <a:r>
              <a:rPr lang="en-US" b="1" dirty="0"/>
              <a:t>Digital Missions TACTICS </a:t>
            </a:r>
            <a:endParaRPr lang="en-US" dirty="0"/>
          </a:p>
        </p:txBody>
      </p:sp>
      <p:sp>
        <p:nvSpPr>
          <p:cNvPr id="3" name="Content Placeholder 2">
            <a:extLst>
              <a:ext uri="{FF2B5EF4-FFF2-40B4-BE49-F238E27FC236}">
                <a16:creationId xmlns:a16="http://schemas.microsoft.com/office/drawing/2014/main" id="{8AAAE8E7-F7A3-D34B-BE97-C30B78C408C7}"/>
              </a:ext>
            </a:extLst>
          </p:cNvPr>
          <p:cNvSpPr>
            <a:spLocks noGrp="1"/>
          </p:cNvSpPr>
          <p:nvPr>
            <p:ph idx="1"/>
          </p:nvPr>
        </p:nvSpPr>
        <p:spPr/>
        <p:txBody>
          <a:bodyPr>
            <a:normAutofit fontScale="77500" lnSpcReduction="20000"/>
          </a:bodyPr>
          <a:lstStyle/>
          <a:p>
            <a:pPr lvl="1"/>
            <a:r>
              <a:rPr lang="es-ES" sz="2400" dirty="0"/>
              <a:t>Ideas : </a:t>
            </a:r>
            <a:r>
              <a:rPr lang="es-ES" sz="2400" u="sng" dirty="0">
                <a:hlinkClick r:id="rId2"/>
              </a:rPr>
              <a:t>https://www.oculus.com/experiences/quest/3002729676463989/</a:t>
            </a:r>
            <a:r>
              <a:rPr lang="es-ES" sz="2400" dirty="0"/>
              <a:t> </a:t>
            </a:r>
            <a:endParaRPr lang="en-US" sz="2400" dirty="0"/>
          </a:p>
          <a:p>
            <a:pPr lvl="1"/>
            <a:r>
              <a:rPr lang="es-ES" sz="2400" dirty="0"/>
              <a:t>YouTube VR (360 </a:t>
            </a:r>
            <a:r>
              <a:rPr lang="es-ES" sz="2400" dirty="0" err="1"/>
              <a:t>degree</a:t>
            </a:r>
            <a:r>
              <a:rPr lang="es-ES" sz="2400" dirty="0"/>
              <a:t> videos)</a:t>
            </a:r>
            <a:endParaRPr lang="en-US" sz="2400" dirty="0"/>
          </a:p>
          <a:p>
            <a:pPr lvl="1"/>
            <a:r>
              <a:rPr lang="en-US" sz="2400" dirty="0"/>
              <a:t>Play to earn incentives – coins for attendance, participation</a:t>
            </a:r>
          </a:p>
          <a:p>
            <a:pPr lvl="1"/>
            <a:r>
              <a:rPr lang="en-US" sz="2400" dirty="0"/>
              <a:t>What are you already doing digitally?</a:t>
            </a:r>
          </a:p>
          <a:p>
            <a:pPr lvl="2"/>
            <a:r>
              <a:rPr lang="en-US" sz="2200" dirty="0"/>
              <a:t>Cell phones, Email, Text, Website, Social Media, Videos, Live stream</a:t>
            </a:r>
          </a:p>
          <a:p>
            <a:pPr lvl="1"/>
            <a:r>
              <a:rPr lang="en-US" sz="2400" dirty="0"/>
              <a:t>Provide VPN or Internet access with evangelism links</a:t>
            </a:r>
          </a:p>
          <a:p>
            <a:pPr lvl="1"/>
            <a:r>
              <a:rPr lang="en-US" sz="2400" dirty="0"/>
              <a:t>What is your digital advertising budget?</a:t>
            </a:r>
          </a:p>
          <a:p>
            <a:pPr lvl="1"/>
            <a:r>
              <a:rPr lang="en-US" sz="2400" dirty="0"/>
              <a:t>What is your social media following among non-believers?</a:t>
            </a:r>
          </a:p>
          <a:p>
            <a:pPr lvl="1"/>
            <a:r>
              <a:rPr lang="en-US" sz="2400" dirty="0"/>
              <a:t>Recruit &amp; hire Christian missionaries from FB, Instagram, YT, </a:t>
            </a:r>
            <a:r>
              <a:rPr lang="en-US" sz="2400" dirty="0" err="1"/>
              <a:t>TikTok</a:t>
            </a:r>
            <a:r>
              <a:rPr lang="en-US" sz="2400" dirty="0"/>
              <a:t>, Shorts, Reels</a:t>
            </a:r>
          </a:p>
          <a:p>
            <a:pPr lvl="1"/>
            <a:r>
              <a:rPr lang="en-US" sz="2400" dirty="0"/>
              <a:t>Scenic 360 degree video tours with evangelistic link at the end</a:t>
            </a:r>
          </a:p>
          <a:p>
            <a:endParaRPr lang="en-US" dirty="0"/>
          </a:p>
        </p:txBody>
      </p:sp>
    </p:spTree>
    <p:extLst>
      <p:ext uri="{BB962C8B-B14F-4D97-AF65-F5344CB8AC3E}">
        <p14:creationId xmlns:p14="http://schemas.microsoft.com/office/powerpoint/2010/main" val="10906063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D9DB82-7220-AE47-BB01-0C8A8137D896}"/>
              </a:ext>
            </a:extLst>
          </p:cNvPr>
          <p:cNvSpPr>
            <a:spLocks noGrp="1"/>
          </p:cNvSpPr>
          <p:nvPr>
            <p:ph type="title"/>
          </p:nvPr>
        </p:nvSpPr>
        <p:spPr/>
        <p:txBody>
          <a:bodyPr/>
          <a:lstStyle/>
          <a:p>
            <a:r>
              <a:rPr lang="en-US" b="1" dirty="0"/>
              <a:t>Digital Missions CHALLENGES</a:t>
            </a:r>
            <a:endParaRPr lang="en-US" dirty="0"/>
          </a:p>
        </p:txBody>
      </p:sp>
      <p:sp>
        <p:nvSpPr>
          <p:cNvPr id="3" name="Content Placeholder 2">
            <a:extLst>
              <a:ext uri="{FF2B5EF4-FFF2-40B4-BE49-F238E27FC236}">
                <a16:creationId xmlns:a16="http://schemas.microsoft.com/office/drawing/2014/main" id="{ACF95BD1-B9F3-A94A-9EA0-2EA26CF634CA}"/>
              </a:ext>
            </a:extLst>
          </p:cNvPr>
          <p:cNvSpPr>
            <a:spLocks noGrp="1"/>
          </p:cNvSpPr>
          <p:nvPr>
            <p:ph idx="1"/>
          </p:nvPr>
        </p:nvSpPr>
        <p:spPr/>
        <p:txBody>
          <a:bodyPr/>
          <a:lstStyle/>
          <a:p>
            <a:pPr lvl="0"/>
            <a:r>
              <a:rPr lang="en-US" dirty="0"/>
              <a:t>Platform Reputations and Temptations, Addictions &amp; Accountability</a:t>
            </a:r>
          </a:p>
          <a:p>
            <a:pPr lvl="0"/>
            <a:r>
              <a:rPr lang="en-US" dirty="0"/>
              <a:t>Time &amp; Resource Requirements - Platform/Equipment Evolution</a:t>
            </a:r>
          </a:p>
          <a:p>
            <a:pPr lvl="0"/>
            <a:r>
              <a:rPr lang="en-US" dirty="0"/>
              <a:t>Rules/Regulations, Gatekeepers</a:t>
            </a:r>
          </a:p>
          <a:p>
            <a:pPr lvl="0"/>
            <a:r>
              <a:rPr lang="en-US" dirty="0"/>
              <a:t>Inefficiencies, Limitations, Distractions, Devolve into “self-centeredness”</a:t>
            </a:r>
          </a:p>
          <a:p>
            <a:pPr lvl="0"/>
            <a:r>
              <a:rPr lang="en-US" dirty="0"/>
              <a:t>Critics, Divisions, Hate, Trolls, Ads, Spammers, Surveillance, Cyber-bullies, Predators, Identity Thieves</a:t>
            </a:r>
          </a:p>
        </p:txBody>
      </p:sp>
    </p:spTree>
    <p:extLst>
      <p:ext uri="{BB962C8B-B14F-4D97-AF65-F5344CB8AC3E}">
        <p14:creationId xmlns:p14="http://schemas.microsoft.com/office/powerpoint/2010/main" val="33270352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DEB4D-2B42-B542-B7E0-FD3C6FA19BD4}"/>
              </a:ext>
            </a:extLst>
          </p:cNvPr>
          <p:cNvSpPr>
            <a:spLocks noGrp="1"/>
          </p:cNvSpPr>
          <p:nvPr>
            <p:ph type="title"/>
          </p:nvPr>
        </p:nvSpPr>
        <p:spPr>
          <a:xfrm>
            <a:off x="1141413" y="806777"/>
            <a:ext cx="9905998" cy="1478570"/>
          </a:xfrm>
        </p:spPr>
        <p:txBody>
          <a:bodyPr>
            <a:normAutofit fontScale="90000"/>
          </a:bodyPr>
          <a:lstStyle/>
          <a:p>
            <a:r>
              <a:rPr lang="en-US" dirty="0"/>
              <a:t>MISSIONS IN THE METAVERSE:</a:t>
            </a:r>
            <a:br>
              <a:rPr lang="en-US" dirty="0"/>
            </a:br>
            <a:r>
              <a:rPr lang="en-US" dirty="0"/>
              <a:t>RECONCILING HUMANITY WITH THEIR CREATOR </a:t>
            </a:r>
            <a:br>
              <a:rPr lang="en-US" dirty="0"/>
            </a:br>
            <a:r>
              <a:rPr lang="en-US" dirty="0"/>
              <a:t>BY REACHING THEM WHERE THEY LIVE, </a:t>
            </a:r>
            <a:br>
              <a:rPr lang="en-US" dirty="0"/>
            </a:br>
            <a:r>
              <a:rPr lang="en-US" b="1" dirty="0"/>
              <a:t>ON THEIR DEVICES</a:t>
            </a:r>
            <a:r>
              <a:rPr lang="en-US" dirty="0"/>
              <a:t>, </a:t>
            </a:r>
            <a:r>
              <a:rPr lang="en-US" i="1" dirty="0"/>
              <a:t>VIA DIGITAL MISSIONS</a:t>
            </a:r>
            <a:endParaRPr lang="en-US" dirty="0"/>
          </a:p>
        </p:txBody>
      </p:sp>
      <p:sp>
        <p:nvSpPr>
          <p:cNvPr id="3" name="Content Placeholder 2">
            <a:extLst>
              <a:ext uri="{FF2B5EF4-FFF2-40B4-BE49-F238E27FC236}">
                <a16:creationId xmlns:a16="http://schemas.microsoft.com/office/drawing/2014/main" id="{B81CAED1-A8A9-E047-8D27-B4ADD3E87D00}"/>
              </a:ext>
            </a:extLst>
          </p:cNvPr>
          <p:cNvSpPr>
            <a:spLocks noGrp="1"/>
          </p:cNvSpPr>
          <p:nvPr>
            <p:ph idx="1"/>
          </p:nvPr>
        </p:nvSpPr>
        <p:spPr>
          <a:xfrm>
            <a:off x="1141412" y="2725634"/>
            <a:ext cx="9905999" cy="3541714"/>
          </a:xfrm>
        </p:spPr>
        <p:txBody>
          <a:bodyPr>
            <a:normAutofit/>
          </a:bodyPr>
          <a:lstStyle/>
          <a:p>
            <a:r>
              <a:rPr lang="en-US" b="1" dirty="0"/>
              <a:t>Thesis:</a:t>
            </a:r>
            <a:r>
              <a:rPr lang="en-US" dirty="0"/>
              <a:t> The Metaverse is less about virtual reality and more about the increasing reality of people living (time spent communicating and connecting) in digital places.  Christians have the imperative and opportunity to increasingly enter the digital realm in order to effectively reach and teach souls with Jesus’ Scriptural truth and love.</a:t>
            </a:r>
          </a:p>
        </p:txBody>
      </p:sp>
      <p:sp>
        <p:nvSpPr>
          <p:cNvPr id="5" name="TextBox 4">
            <a:extLst>
              <a:ext uri="{FF2B5EF4-FFF2-40B4-BE49-F238E27FC236}">
                <a16:creationId xmlns:a16="http://schemas.microsoft.com/office/drawing/2014/main" id="{C53678F2-34D4-7844-A0AE-3B5247A2B758}"/>
              </a:ext>
            </a:extLst>
          </p:cNvPr>
          <p:cNvSpPr txBox="1"/>
          <p:nvPr/>
        </p:nvSpPr>
        <p:spPr>
          <a:xfrm>
            <a:off x="1385046" y="5190130"/>
            <a:ext cx="7933765" cy="1015663"/>
          </a:xfrm>
          <a:prstGeom prst="rect">
            <a:avLst/>
          </a:prstGeom>
          <a:noFill/>
        </p:spPr>
        <p:txBody>
          <a:bodyPr wrap="square">
            <a:spAutoFit/>
          </a:bodyPr>
          <a:lstStyle/>
          <a:p>
            <a:r>
              <a:rPr lang="en-US" sz="3200" dirty="0">
                <a:hlinkClick r:id="rId2"/>
              </a:rPr>
              <a:t>www.SpiritualWarfare.blog/digital-missions</a:t>
            </a:r>
            <a:endParaRPr lang="en-US" sz="3200" dirty="0"/>
          </a:p>
          <a:p>
            <a:r>
              <a:rPr lang="en-US" sz="2800" dirty="0"/>
              <a:t>Dr. Jonathan Carl </a:t>
            </a:r>
          </a:p>
        </p:txBody>
      </p:sp>
    </p:spTree>
    <p:extLst>
      <p:ext uri="{BB962C8B-B14F-4D97-AF65-F5344CB8AC3E}">
        <p14:creationId xmlns:p14="http://schemas.microsoft.com/office/powerpoint/2010/main" val="41179974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AC3B0-8422-4A4B-8E7B-146A41C1F311}"/>
              </a:ext>
            </a:extLst>
          </p:cNvPr>
          <p:cNvSpPr>
            <a:spLocks noGrp="1"/>
          </p:cNvSpPr>
          <p:nvPr>
            <p:ph type="title"/>
          </p:nvPr>
        </p:nvSpPr>
        <p:spPr/>
        <p:txBody>
          <a:bodyPr/>
          <a:lstStyle/>
          <a:p>
            <a:r>
              <a:rPr lang="en-US" i="1" dirty="0"/>
              <a:t>Are digital mission strategies a biblical approach to reconciliation?</a:t>
            </a:r>
            <a:endParaRPr lang="en-US" dirty="0"/>
          </a:p>
        </p:txBody>
      </p:sp>
      <p:sp>
        <p:nvSpPr>
          <p:cNvPr id="3" name="Content Placeholder 2">
            <a:extLst>
              <a:ext uri="{FF2B5EF4-FFF2-40B4-BE49-F238E27FC236}">
                <a16:creationId xmlns:a16="http://schemas.microsoft.com/office/drawing/2014/main" id="{6C90B4CA-48FD-744D-9AC2-CF186B420100}"/>
              </a:ext>
            </a:extLst>
          </p:cNvPr>
          <p:cNvSpPr>
            <a:spLocks noGrp="1"/>
          </p:cNvSpPr>
          <p:nvPr>
            <p:ph idx="1"/>
          </p:nvPr>
        </p:nvSpPr>
        <p:spPr/>
        <p:txBody>
          <a:bodyPr>
            <a:normAutofit fontScale="92500"/>
          </a:bodyPr>
          <a:lstStyle/>
          <a:p>
            <a:r>
              <a:rPr lang="en-US" sz="3600" dirty="0"/>
              <a:t>We must consider whether reconciliation can genuinely occur through digital media and platforms.  </a:t>
            </a:r>
          </a:p>
          <a:p>
            <a:r>
              <a:rPr lang="en-US" sz="3600" dirty="0"/>
              <a:t>Paul’s epistles are a particularly helpful example when evaluating the means and prioritization of digital missions and digital missionaries.</a:t>
            </a:r>
          </a:p>
        </p:txBody>
      </p:sp>
    </p:spTree>
    <p:extLst>
      <p:ext uri="{BB962C8B-B14F-4D97-AF65-F5344CB8AC3E}">
        <p14:creationId xmlns:p14="http://schemas.microsoft.com/office/powerpoint/2010/main" val="41920444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97F85-6D0E-3045-8BDB-32CE1C816BFF}"/>
              </a:ext>
            </a:extLst>
          </p:cNvPr>
          <p:cNvSpPr>
            <a:spLocks noGrp="1"/>
          </p:cNvSpPr>
          <p:nvPr>
            <p:ph type="title"/>
          </p:nvPr>
        </p:nvSpPr>
        <p:spPr/>
        <p:txBody>
          <a:bodyPr/>
          <a:lstStyle/>
          <a:p>
            <a:r>
              <a:rPr lang="en-US" dirty="0"/>
              <a:t>Digital missions – a scriptural survey</a:t>
            </a:r>
          </a:p>
        </p:txBody>
      </p:sp>
      <p:sp>
        <p:nvSpPr>
          <p:cNvPr id="3" name="Content Placeholder 2">
            <a:extLst>
              <a:ext uri="{FF2B5EF4-FFF2-40B4-BE49-F238E27FC236}">
                <a16:creationId xmlns:a16="http://schemas.microsoft.com/office/drawing/2014/main" id="{D7459CBA-47CD-5144-9396-3FF034EFE505}"/>
              </a:ext>
            </a:extLst>
          </p:cNvPr>
          <p:cNvSpPr>
            <a:spLocks noGrp="1"/>
          </p:cNvSpPr>
          <p:nvPr>
            <p:ph idx="1"/>
          </p:nvPr>
        </p:nvSpPr>
        <p:spPr/>
        <p:txBody>
          <a:bodyPr/>
          <a:lstStyle/>
          <a:p>
            <a:r>
              <a:rPr lang="en-US" dirty="0"/>
              <a:t>COMMUNICATION &amp; CONNECTION</a:t>
            </a:r>
          </a:p>
          <a:p>
            <a:r>
              <a:rPr lang="en-US" dirty="0"/>
              <a:t>2 Corinthians 5:18–20 “All this is from God, who through Christ reconciled us to himself and </a:t>
            </a:r>
            <a:r>
              <a:rPr lang="en-US" b="1" dirty="0"/>
              <a:t>gave us the ministry of reconciliation</a:t>
            </a:r>
            <a:r>
              <a:rPr lang="en-US" dirty="0"/>
              <a:t>; that is, in Christ God was reconciling the world to himself, not counting their trespasses against them, and entrusting to us </a:t>
            </a:r>
            <a:r>
              <a:rPr lang="en-US" b="1" dirty="0"/>
              <a:t>the message of reconciliation</a:t>
            </a:r>
            <a:r>
              <a:rPr lang="en-US" dirty="0"/>
              <a:t>. Therefore, </a:t>
            </a:r>
            <a:r>
              <a:rPr lang="en-US" b="1" dirty="0"/>
              <a:t>we are ambassadors for Christ, God making his appeal through us</a:t>
            </a:r>
            <a:r>
              <a:rPr lang="en-US" dirty="0"/>
              <a:t>. </a:t>
            </a:r>
            <a:r>
              <a:rPr lang="en-US" b="1" dirty="0"/>
              <a:t>We implore you on behalf of Christ, be reconciled to God</a:t>
            </a:r>
            <a:r>
              <a:rPr lang="en-US" dirty="0"/>
              <a:t>.” (ESV)</a:t>
            </a:r>
          </a:p>
          <a:p>
            <a:endParaRPr lang="en-US" dirty="0"/>
          </a:p>
        </p:txBody>
      </p:sp>
    </p:spTree>
    <p:extLst>
      <p:ext uri="{BB962C8B-B14F-4D97-AF65-F5344CB8AC3E}">
        <p14:creationId xmlns:p14="http://schemas.microsoft.com/office/powerpoint/2010/main" val="6343187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13C04-3E4B-C242-966D-C48DDBE41319}"/>
              </a:ext>
            </a:extLst>
          </p:cNvPr>
          <p:cNvSpPr>
            <a:spLocks noGrp="1"/>
          </p:cNvSpPr>
          <p:nvPr>
            <p:ph type="title"/>
          </p:nvPr>
        </p:nvSpPr>
        <p:spPr/>
        <p:txBody>
          <a:bodyPr/>
          <a:lstStyle/>
          <a:p>
            <a:r>
              <a:rPr lang="en-US" dirty="0"/>
              <a:t>Digital missions – a scriptural survey</a:t>
            </a:r>
          </a:p>
        </p:txBody>
      </p:sp>
      <p:sp>
        <p:nvSpPr>
          <p:cNvPr id="3" name="Content Placeholder 2">
            <a:extLst>
              <a:ext uri="{FF2B5EF4-FFF2-40B4-BE49-F238E27FC236}">
                <a16:creationId xmlns:a16="http://schemas.microsoft.com/office/drawing/2014/main" id="{EDB64F78-2C6D-9548-8287-E3F954720E2B}"/>
              </a:ext>
            </a:extLst>
          </p:cNvPr>
          <p:cNvSpPr>
            <a:spLocks noGrp="1"/>
          </p:cNvSpPr>
          <p:nvPr>
            <p:ph idx="1"/>
          </p:nvPr>
        </p:nvSpPr>
        <p:spPr/>
        <p:txBody>
          <a:bodyPr>
            <a:normAutofit fontScale="92500"/>
          </a:bodyPr>
          <a:lstStyle/>
          <a:p>
            <a:r>
              <a:rPr lang="en-US" sz="2600" dirty="0"/>
              <a:t>Colossians 2:5 “</a:t>
            </a:r>
            <a:r>
              <a:rPr lang="en-US" sz="2600" b="1" dirty="0"/>
              <a:t>For though I am absent in body, yet I am with you in spirit</a:t>
            </a:r>
            <a:r>
              <a:rPr lang="en-US" sz="2600" dirty="0"/>
              <a:t>, rejoicing to see your good order and the firmness of your faith in Christ.”</a:t>
            </a:r>
          </a:p>
          <a:p>
            <a:pPr marL="0" indent="0">
              <a:buNone/>
            </a:pPr>
            <a:endParaRPr lang="en-US" sz="2600" dirty="0"/>
          </a:p>
          <a:p>
            <a:r>
              <a:rPr lang="en-US" sz="2600" dirty="0"/>
              <a:t>1 Thessalonians 2:17–18 “But since we were torn away from you, brothers, for a short time, </a:t>
            </a:r>
            <a:r>
              <a:rPr lang="en-US" sz="2600" b="1" dirty="0"/>
              <a:t>in person not in heart</a:t>
            </a:r>
            <a:r>
              <a:rPr lang="en-US" sz="2600" dirty="0"/>
              <a:t>, we endeavored the more eagerly and with </a:t>
            </a:r>
            <a:r>
              <a:rPr lang="en-US" sz="2600" b="1" dirty="0"/>
              <a:t>great desire to see you face to face</a:t>
            </a:r>
            <a:r>
              <a:rPr lang="en-US" sz="2600" dirty="0"/>
              <a:t>, because we wanted to come to you—I, Paul, again and again—but </a:t>
            </a:r>
            <a:r>
              <a:rPr lang="en-US" sz="2600" b="1" dirty="0"/>
              <a:t>Satan hindered us</a:t>
            </a:r>
            <a:r>
              <a:rPr lang="en-US" sz="2600" dirty="0"/>
              <a:t>.” (ESV)</a:t>
            </a:r>
          </a:p>
          <a:p>
            <a:endParaRPr lang="en-US" dirty="0"/>
          </a:p>
        </p:txBody>
      </p:sp>
    </p:spTree>
    <p:extLst>
      <p:ext uri="{BB962C8B-B14F-4D97-AF65-F5344CB8AC3E}">
        <p14:creationId xmlns:p14="http://schemas.microsoft.com/office/powerpoint/2010/main" val="20624727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0FEE2-368B-5741-BF2D-3808FE4121D9}"/>
              </a:ext>
            </a:extLst>
          </p:cNvPr>
          <p:cNvSpPr>
            <a:spLocks noGrp="1"/>
          </p:cNvSpPr>
          <p:nvPr>
            <p:ph type="title"/>
          </p:nvPr>
        </p:nvSpPr>
        <p:spPr/>
        <p:txBody>
          <a:bodyPr/>
          <a:lstStyle/>
          <a:p>
            <a:r>
              <a:rPr lang="en-US" dirty="0"/>
              <a:t>Communication</a:t>
            </a:r>
          </a:p>
        </p:txBody>
      </p:sp>
      <p:sp>
        <p:nvSpPr>
          <p:cNvPr id="3" name="Content Placeholder 2">
            <a:extLst>
              <a:ext uri="{FF2B5EF4-FFF2-40B4-BE49-F238E27FC236}">
                <a16:creationId xmlns:a16="http://schemas.microsoft.com/office/drawing/2014/main" id="{141E96FF-597D-6244-BC7F-A76310FB4D17}"/>
              </a:ext>
            </a:extLst>
          </p:cNvPr>
          <p:cNvSpPr>
            <a:spLocks noGrp="1"/>
          </p:cNvSpPr>
          <p:nvPr>
            <p:ph idx="1"/>
          </p:nvPr>
        </p:nvSpPr>
        <p:spPr/>
        <p:txBody>
          <a:bodyPr>
            <a:normAutofit lnSpcReduction="10000"/>
          </a:bodyPr>
          <a:lstStyle/>
          <a:p>
            <a:r>
              <a:rPr lang="en-US" dirty="0"/>
              <a:t>The Scriptures are a sufficient source of communication for salvation and disciple-making.</a:t>
            </a:r>
          </a:p>
          <a:p>
            <a:r>
              <a:rPr lang="en-US" dirty="0"/>
              <a:t>The Scriptures can be communicated in-person or by other mediums of communication. </a:t>
            </a:r>
          </a:p>
          <a:p>
            <a:r>
              <a:rPr lang="en-US" dirty="0"/>
              <a:t>The church can communicate the Gospel and teach the Scriptures digitally but cannot fully function as the body of Christ solely in the digital realm.</a:t>
            </a:r>
          </a:p>
          <a:p>
            <a:r>
              <a:rPr lang="en-US" sz="3200" dirty="0" err="1"/>
              <a:t>www.trustworthyword.com</a:t>
            </a:r>
            <a:r>
              <a:rPr lang="en-US" sz="3200" dirty="0"/>
              <a:t>/online-church</a:t>
            </a:r>
          </a:p>
        </p:txBody>
      </p:sp>
    </p:spTree>
    <p:extLst>
      <p:ext uri="{BB962C8B-B14F-4D97-AF65-F5344CB8AC3E}">
        <p14:creationId xmlns:p14="http://schemas.microsoft.com/office/powerpoint/2010/main" val="10912160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0FEE2-368B-5741-BF2D-3808FE4121D9}"/>
              </a:ext>
            </a:extLst>
          </p:cNvPr>
          <p:cNvSpPr>
            <a:spLocks noGrp="1"/>
          </p:cNvSpPr>
          <p:nvPr>
            <p:ph type="title"/>
          </p:nvPr>
        </p:nvSpPr>
        <p:spPr/>
        <p:txBody>
          <a:bodyPr/>
          <a:lstStyle/>
          <a:p>
            <a:r>
              <a:rPr lang="en-US" dirty="0"/>
              <a:t>connection</a:t>
            </a:r>
          </a:p>
        </p:txBody>
      </p:sp>
      <p:sp>
        <p:nvSpPr>
          <p:cNvPr id="3" name="Content Placeholder 2">
            <a:extLst>
              <a:ext uri="{FF2B5EF4-FFF2-40B4-BE49-F238E27FC236}">
                <a16:creationId xmlns:a16="http://schemas.microsoft.com/office/drawing/2014/main" id="{141E96FF-597D-6244-BC7F-A76310FB4D17}"/>
              </a:ext>
            </a:extLst>
          </p:cNvPr>
          <p:cNvSpPr>
            <a:spLocks noGrp="1"/>
          </p:cNvSpPr>
          <p:nvPr>
            <p:ph idx="1"/>
          </p:nvPr>
        </p:nvSpPr>
        <p:spPr/>
        <p:txBody>
          <a:bodyPr>
            <a:normAutofit/>
          </a:bodyPr>
          <a:lstStyle/>
          <a:p>
            <a:r>
              <a:rPr lang="en-US" sz="3200" dirty="0"/>
              <a:t>Missionaries can accomplish many evangelistic, discipleship, and missional tasks in the digital realm.</a:t>
            </a:r>
          </a:p>
          <a:p>
            <a:r>
              <a:rPr lang="en-US" sz="3200" dirty="0"/>
              <a:t>Connections in the digital realm are real spiritual, mental, and emotional connections even without a physical presence.</a:t>
            </a:r>
          </a:p>
        </p:txBody>
      </p:sp>
    </p:spTree>
    <p:extLst>
      <p:ext uri="{BB962C8B-B14F-4D97-AF65-F5344CB8AC3E}">
        <p14:creationId xmlns:p14="http://schemas.microsoft.com/office/powerpoint/2010/main" val="425378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AAA6E-3DD0-6E43-A63D-2B1F6DEE485F}"/>
              </a:ext>
            </a:extLst>
          </p:cNvPr>
          <p:cNvSpPr>
            <a:spLocks noGrp="1"/>
          </p:cNvSpPr>
          <p:nvPr>
            <p:ph type="title"/>
          </p:nvPr>
        </p:nvSpPr>
        <p:spPr/>
        <p:txBody>
          <a:bodyPr>
            <a:normAutofit/>
          </a:bodyPr>
          <a:lstStyle/>
          <a:p>
            <a:r>
              <a:rPr lang="en-US" b="1" dirty="0"/>
              <a:t>Why Digital Missions? </a:t>
            </a:r>
            <a:br>
              <a:rPr lang="en-US" dirty="0"/>
            </a:br>
            <a:endParaRPr lang="en-US" dirty="0"/>
          </a:p>
        </p:txBody>
      </p:sp>
      <p:sp>
        <p:nvSpPr>
          <p:cNvPr id="3" name="Content Placeholder 2">
            <a:extLst>
              <a:ext uri="{FF2B5EF4-FFF2-40B4-BE49-F238E27FC236}">
                <a16:creationId xmlns:a16="http://schemas.microsoft.com/office/drawing/2014/main" id="{4E40ACD3-FD2A-7A45-B725-7E9E092341E5}"/>
              </a:ext>
            </a:extLst>
          </p:cNvPr>
          <p:cNvSpPr>
            <a:spLocks noGrp="1"/>
          </p:cNvSpPr>
          <p:nvPr>
            <p:ph idx="1"/>
          </p:nvPr>
        </p:nvSpPr>
        <p:spPr/>
        <p:txBody>
          <a:bodyPr/>
          <a:lstStyle/>
          <a:p>
            <a:r>
              <a:rPr lang="en-US" b="1" dirty="0"/>
              <a:t>The Statistical Realities &amp; Opportunities</a:t>
            </a:r>
          </a:p>
          <a:p>
            <a:r>
              <a:rPr lang="en-US" dirty="0">
                <a:hlinkClick r:id="rId2"/>
              </a:rPr>
              <a:t>www.SpiritualWarfare.blog/missions-statistics</a:t>
            </a:r>
            <a:r>
              <a:rPr lang="en-US" dirty="0"/>
              <a:t> </a:t>
            </a:r>
          </a:p>
          <a:p>
            <a:endParaRPr lang="en-US" dirty="0"/>
          </a:p>
          <a:p>
            <a:pPr marL="0" indent="0">
              <a:buNone/>
            </a:pPr>
            <a:r>
              <a:rPr lang="en-US" b="1" dirty="0"/>
              <a:t>What to Do in Digital Missions: Understanding the Digital Realm</a:t>
            </a:r>
            <a:endParaRPr lang="en-US" dirty="0"/>
          </a:p>
          <a:p>
            <a:r>
              <a:rPr lang="en-US" dirty="0">
                <a:hlinkClick r:id="rId3"/>
              </a:rPr>
              <a:t>www.SpiritualWarfare.blog/digital-missions-research</a:t>
            </a:r>
            <a:r>
              <a:rPr lang="en-US" dirty="0"/>
              <a:t> </a:t>
            </a:r>
          </a:p>
          <a:p>
            <a:endParaRPr lang="en-US" dirty="0"/>
          </a:p>
        </p:txBody>
      </p:sp>
    </p:spTree>
    <p:extLst>
      <p:ext uri="{BB962C8B-B14F-4D97-AF65-F5344CB8AC3E}">
        <p14:creationId xmlns:p14="http://schemas.microsoft.com/office/powerpoint/2010/main" val="74466828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docProps/app.xml><?xml version="1.0" encoding="utf-8"?>
<Properties xmlns="http://schemas.openxmlformats.org/officeDocument/2006/extended-properties" xmlns:vt="http://schemas.openxmlformats.org/officeDocument/2006/docPropsVTypes">
  <Template>Circuit</Template>
  <TotalTime>82</TotalTime>
  <Words>2344</Words>
  <Application>Microsoft Macintosh PowerPoint</Application>
  <PresentationFormat>Widescreen</PresentationFormat>
  <Paragraphs>135</Paragraphs>
  <Slides>33</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33</vt:i4>
      </vt:variant>
    </vt:vector>
  </HeadingPairs>
  <TitlesOfParts>
    <vt:vector size="36" baseType="lpstr">
      <vt:lpstr>Arial</vt:lpstr>
      <vt:lpstr>Tw Cen MT</vt:lpstr>
      <vt:lpstr>Circuit</vt:lpstr>
      <vt:lpstr>MISSIONS IN THE METAVERSE: RECONCILING HUMANITY WITH THEIR CREATOR BY REACHING THEM WHERE THEY LIVE, ON THEIR DEVICES,  VIA DIGITAL MISSIONS</vt:lpstr>
      <vt:lpstr>Thesis:</vt:lpstr>
      <vt:lpstr>Why Digital Missions?  </vt:lpstr>
      <vt:lpstr>Are digital mission strategies a biblical approach to reconciliation?</vt:lpstr>
      <vt:lpstr>Digital missions – a scriptural survey</vt:lpstr>
      <vt:lpstr>Digital missions – a scriptural survey</vt:lpstr>
      <vt:lpstr>Communication</vt:lpstr>
      <vt:lpstr>connection</vt:lpstr>
      <vt:lpstr>Why Digital Missions?  </vt:lpstr>
      <vt:lpstr>The Statistics: The DIGITAL Missions Imperative </vt:lpstr>
      <vt:lpstr>How many souls are extremely difficult to reach &amp; teach in-person?</vt:lpstr>
      <vt:lpstr>PowerPoint Presentation</vt:lpstr>
      <vt:lpstr>The Statistics:  The DIGITAL Missions Imperative</vt:lpstr>
      <vt:lpstr>The Statistics:  The DIGITAL Missions Imperative</vt:lpstr>
      <vt:lpstr>The Statistics:  The DIGITAL Missions OPPORTUNITY</vt:lpstr>
      <vt:lpstr>PowerPoint Presentation</vt:lpstr>
      <vt:lpstr>The Statistics:  The DIGITAL Missions OPPORTUNITY</vt:lpstr>
      <vt:lpstr>The Statistics:  The DIGITAL Missions OPPORTUNITY</vt:lpstr>
      <vt:lpstr>The Statistics:  The DIGITAL Missions OPPORTUNITY</vt:lpstr>
      <vt:lpstr>The Statistics:  The DIGITAL Missions OPPORTUNITY</vt:lpstr>
      <vt:lpstr>What to Do in Digital Missions:  Understanding the Digital Realm </vt:lpstr>
      <vt:lpstr>What to Do in Digital Missions:  Understanding the Digital Realm</vt:lpstr>
      <vt:lpstr>What to Do in Digital Missions:  Understanding the Digital Realm</vt:lpstr>
      <vt:lpstr>How to Do Digital Missions: Urgent Next Steps for Reconciling Humanity with their Creator</vt:lpstr>
      <vt:lpstr>Spiritual Cyber Warfare Digital Missions Strategies, Tactics, &amp; Challenges </vt:lpstr>
      <vt:lpstr>Digital Missions STRATEGIES</vt:lpstr>
      <vt:lpstr>Digital Missions TACTICS</vt:lpstr>
      <vt:lpstr>Digital Missions TACTICS </vt:lpstr>
      <vt:lpstr>Digital Missions TACTICS </vt:lpstr>
      <vt:lpstr>Digital Missions TACTICS </vt:lpstr>
      <vt:lpstr>Digital Missions TACTICS </vt:lpstr>
      <vt:lpstr>Digital Missions CHALLENGES</vt:lpstr>
      <vt:lpstr>MISSIONS IN THE METAVERSE: RECONCILING HUMANITY WITH THEIR CREATOR  BY REACHING THEM WHERE THEY LIVE,  ON THEIR DEVICES, VIA DIGITAL MISSIONS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MISSIONS IN THE METAVERSE: RECONCILING HUMANITY WITH THEIR CREATOR BY REACHING THEM WHERE THEY LIVE, ON THEIR DEVICES,  VIA DIGITAL MISSIONS</dc:title>
  <dc:creator>Microsoft Office User</dc:creator>
  <cp:lastModifiedBy>Jonathan Carl</cp:lastModifiedBy>
  <cp:revision>5</cp:revision>
  <dcterms:created xsi:type="dcterms:W3CDTF">2022-03-17T21:41:24Z</dcterms:created>
  <dcterms:modified xsi:type="dcterms:W3CDTF">2023-09-15T13:15:50Z</dcterms:modified>
</cp:coreProperties>
</file>