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4" r:id="rId3"/>
    <p:sldId id="257" r:id="rId4"/>
    <p:sldId id="262" r:id="rId5"/>
    <p:sldId id="263" r:id="rId6"/>
    <p:sldId id="261" r:id="rId7"/>
    <p:sldId id="258" r:id="rId8"/>
    <p:sldId id="260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6110"/>
  </p:normalViewPr>
  <p:slideViewPr>
    <p:cSldViewPr snapToGrid="0" snapToObjects="1">
      <p:cViewPr varScale="1">
        <p:scale>
          <a:sx n="121" d="100"/>
          <a:sy n="121" d="100"/>
        </p:scale>
        <p:origin x="44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9/14/23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ritualwarfare.blog/digital-missions" TargetMode="External"/><Relationship Id="rId2" Type="http://schemas.openxmlformats.org/officeDocument/2006/relationships/hyperlink" Target="mailto:JONATHAN.L.CARL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lluminations.bibl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AB60-B290-1647-B9EF-770F9D4013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missions 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0DE8B-244A-5841-9ADF-B631C44CB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666411"/>
          </a:xfrm>
        </p:spPr>
        <p:txBody>
          <a:bodyPr/>
          <a:lstStyle/>
          <a:p>
            <a:r>
              <a:rPr lang="en-US" dirty="0"/>
              <a:t>Dr. Jonathan Carl</a:t>
            </a:r>
          </a:p>
          <a:p>
            <a:r>
              <a:rPr lang="en-US" dirty="0">
                <a:hlinkClick r:id="rId2"/>
              </a:rPr>
              <a:t>JONATHAN.L.CARL@GMAIL.COM</a:t>
            </a:r>
            <a:endParaRPr lang="en-US" dirty="0"/>
          </a:p>
          <a:p>
            <a:r>
              <a:rPr lang="en-US" sz="2400" dirty="0">
                <a:hlinkClick r:id="rId3"/>
              </a:rPr>
              <a:t>www.SpiritualWarfare.blog/digital-missions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4DFC9C-0877-FA40-96E6-899C9FEA2F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6018" y="2880531"/>
            <a:ext cx="317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09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911E5-22C1-0D44-B2BC-93AA88FA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884ED-B376-5F48-88B3-C2D201661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Prayer - Matthew 9:38 “therefore pray earnestly to the Lord of the harvest to send out laborers into his harvest.” (ESV)</a:t>
            </a:r>
          </a:p>
          <a:p>
            <a:r>
              <a:rPr lang="en-US" sz="2400" dirty="0"/>
              <a:t>Organizational Self-Evaluation</a:t>
            </a:r>
          </a:p>
          <a:p>
            <a:r>
              <a:rPr lang="en-US" sz="2400" dirty="0"/>
              <a:t>Brainstorming and Creation of Vision, Goals, Strategies, &amp; Methods</a:t>
            </a:r>
          </a:p>
          <a:p>
            <a:r>
              <a:rPr lang="en-US" sz="2400" dirty="0"/>
              <a:t>Organizational Budgeting &amp; Planning</a:t>
            </a:r>
          </a:p>
          <a:p>
            <a:r>
              <a:rPr lang="en-US" sz="2400" dirty="0"/>
              <a:t>Implementation</a:t>
            </a:r>
          </a:p>
          <a:p>
            <a:r>
              <a:rPr lang="en-US" sz="2400" dirty="0"/>
              <a:t>Re-Evaluation</a:t>
            </a:r>
          </a:p>
        </p:txBody>
      </p:sp>
    </p:spTree>
    <p:extLst>
      <p:ext uri="{BB962C8B-B14F-4D97-AF65-F5344CB8AC3E}">
        <p14:creationId xmlns:p14="http://schemas.microsoft.com/office/powerpoint/2010/main" val="44708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5598-CAF6-134F-BD75-BCFD3CF49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11C04-FA55-3947-A1CC-468D6AA24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many souls are extremely difficult to reach &amp; teach in-person about Jesus? </a:t>
            </a:r>
          </a:p>
          <a:p>
            <a:pPr lvl="1"/>
            <a:r>
              <a:rPr lang="en-US" sz="2000" dirty="0"/>
              <a:t>At least 5.5 billion.</a:t>
            </a:r>
          </a:p>
          <a:p>
            <a:r>
              <a:rPr lang="en-US" dirty="0"/>
              <a:t>70,000+ people die every day, the vast majority of whom enter into Hell without a saving relationship with Jesus. </a:t>
            </a:r>
          </a:p>
          <a:p>
            <a:r>
              <a:rPr lang="en-US" dirty="0"/>
              <a:t>There are only 140,000 missionaries for the world’s population of 7.83 billion people.</a:t>
            </a:r>
          </a:p>
          <a:p>
            <a:pPr lvl="1"/>
            <a:r>
              <a:rPr lang="en-US" dirty="0"/>
              <a:t>There is only one missionary for every 60,000 members of tribal religions. </a:t>
            </a:r>
          </a:p>
          <a:p>
            <a:pPr lvl="1"/>
            <a:r>
              <a:rPr lang="en-US" dirty="0"/>
              <a:t>There is only one missionary for every 71,000 “unreligious” peoples. </a:t>
            </a:r>
          </a:p>
          <a:p>
            <a:pPr lvl="1"/>
            <a:r>
              <a:rPr lang="en-US" dirty="0"/>
              <a:t>There is only one missionary for every 179,000 Hindus. </a:t>
            </a:r>
          </a:p>
          <a:p>
            <a:pPr lvl="1"/>
            <a:r>
              <a:rPr lang="en-US" dirty="0"/>
              <a:t>There is only one missionary for every 260,000 Buddhists. </a:t>
            </a:r>
          </a:p>
          <a:p>
            <a:pPr lvl="1"/>
            <a:r>
              <a:rPr lang="en-US" dirty="0"/>
              <a:t>There is only one missionary for every 405,500 Muslims </a:t>
            </a:r>
          </a:p>
          <a:p>
            <a:r>
              <a:rPr lang="en-US" dirty="0"/>
              <a:t>78% of the world now has access to a smartphone. </a:t>
            </a:r>
          </a:p>
          <a:p>
            <a:r>
              <a:rPr lang="en-US" dirty="0"/>
              <a:t>The average person in the world spends over 7 hours behind a screen, 2 hours and 25 minutes of which is on social media. People live on their devices.</a:t>
            </a:r>
          </a:p>
        </p:txBody>
      </p:sp>
    </p:spTree>
    <p:extLst>
      <p:ext uri="{BB962C8B-B14F-4D97-AF65-F5344CB8AC3E}">
        <p14:creationId xmlns:p14="http://schemas.microsoft.com/office/powerpoint/2010/main" val="406037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DDEA-8A50-E443-B098-4DF11A99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54FC-4173-4A4E-A5EE-3C8DD4FE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EVERY MEMBER A DIGITAL MISSIONARY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“Every Christian is either a missionary or an imposter.” Charles H. Spurgeon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Acts 1:8 “you will be my witnesses in Jerusalem and in all Judea and Samaria, and to the end of the earth.”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Matthew 28:19–20 “Go therefore and make disciples of all nations”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EVERY ORGANIZATIONAL UNIT DIGITALLY…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INSPIRED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TRAINED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MOBILIZED &amp; DEPLOYED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EQUIPPED &amp; ENGAGING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ACCOUNTED &amp; ADVANCING</a:t>
            </a:r>
          </a:p>
        </p:txBody>
      </p:sp>
    </p:spTree>
    <p:extLst>
      <p:ext uri="{BB962C8B-B14F-4D97-AF65-F5344CB8AC3E}">
        <p14:creationId xmlns:p14="http://schemas.microsoft.com/office/powerpoint/2010/main" val="3671920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DDEA-8A50-E443-B098-4DF11A99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54FC-4173-4A4E-A5EE-3C8DD4FE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INSPIRED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BIBLICALY, NUMERICALLY, COOPERATIVELY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SERIOUS SELF-ASSESMENTS, LEARNING, PLANNING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TRAINING AND EQUIPPING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SEMINARIES &amp; SEMINARS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MISSIONS AGENCIES &amp; ORGANIZATIONS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ANALOG &amp; DIGITAL, IN-PERSON &amp; ONLINE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DAILY/WEEKLY CONSISTENT COMMUNICATION OF ALL GOALS ON ALL CHANNELS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MOBILIZING &amp; DEPLOYING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STRATEGIC COMMITMENTS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PARTICULAR GIFTING &amp; CALLING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DDEA-8A50-E443-B098-4DF11A99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54FC-4173-4A4E-A5EE-3C8DD4FE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RESOURCING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BEST SHAREABLE RESOURCES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DIGITAL TRAINING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DIGITAL PROTECTIONS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PASTOR TRAINING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EVANGELISTIC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DISCIPLESHIP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CHURCH PLANTING/GROWTH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/>
              <a:t>MISSIONS FOCUSED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FREE OR LOWEST COST AS POSSIBLE (NO PAYWALLS)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MULTIPLE CHANNELS (same content in many locations ) – NO ACCESS FUNNELS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COOPERATIVE (</a:t>
            </a:r>
            <a:r>
              <a:rPr lang="en-US" sz="1800" dirty="0"/>
              <a:t>SEE </a:t>
            </a:r>
            <a:r>
              <a:rPr lang="en-US" sz="1800" dirty="0">
                <a:hlinkClick r:id="rId2"/>
              </a:rPr>
              <a:t>https://illuminations.bible</a:t>
            </a:r>
            <a:r>
              <a:rPr lang="en-US" sz="1800" dirty="0"/>
              <a:t> 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4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DDEA-8A50-E443-B098-4DF11A99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DEFENSIVE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54FC-4173-4A4E-A5EE-3C8DD4FE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SCRIPTURE INTAKE – VIDEO BIBLES, APPS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PRAYER TOOLS – INTERACTIVE OPPORTUNITIES IN METAVERSE GOALS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ADDICTION PROTECTIONS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DIGITAL ADDICTION - SCREEN TIME, GAMING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ALCOHOL AND SUBSTANCE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PORNOGRAPHY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GAMBLING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FOOD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CYBER DEFENSIVE CAPABILITIES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CYBER OFFENSIVE CAPABILITIES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9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DDEA-8A50-E443-B098-4DF11A99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OFFENSIVE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54FC-4173-4A4E-A5EE-3C8DD4FE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ENGAGING RELIGIONS AND WORLDVIEWS</a:t>
            </a:r>
          </a:p>
          <a:p>
            <a:r>
              <a:rPr lang="en-US" dirty="0"/>
              <a:t>TRANSLATED LANGUAGES &amp; TOOLS</a:t>
            </a:r>
          </a:p>
          <a:p>
            <a:r>
              <a:rPr lang="en-US" dirty="0"/>
              <a:t>MULTIPLE PLATFORMS AND MIRRORED WEBSITES</a:t>
            </a:r>
          </a:p>
          <a:p>
            <a:r>
              <a:rPr lang="en-US" dirty="0"/>
              <a:t>EXPANDING OPPORTUNITIES SEIZED</a:t>
            </a:r>
          </a:p>
          <a:p>
            <a:r>
              <a:rPr lang="en-US" dirty="0"/>
              <a:t>INDIGENOUS PARTNERSHIPS &amp; EQUIPPING</a:t>
            </a:r>
          </a:p>
          <a:p>
            <a:r>
              <a:rPr lang="en-US" dirty="0"/>
              <a:t>TARGETED ADVERTISING</a:t>
            </a:r>
          </a:p>
          <a:p>
            <a:r>
              <a:rPr lang="en-US" dirty="0"/>
              <a:t>OFF-LINE CONTENT DIGITALLY PUBLISHED</a:t>
            </a:r>
          </a:p>
          <a:p>
            <a:r>
              <a:rPr lang="en-US" dirty="0"/>
              <a:t>EXISTING CONTENT IMPROVED, MODIFIED, RE-DISTRIBUTED</a:t>
            </a:r>
          </a:p>
        </p:txBody>
      </p:sp>
    </p:spTree>
    <p:extLst>
      <p:ext uri="{BB962C8B-B14F-4D97-AF65-F5344CB8AC3E}">
        <p14:creationId xmlns:p14="http://schemas.microsoft.com/office/powerpoint/2010/main" val="281316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DDEA-8A50-E443-B098-4DF11A99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OBSTACLES &amp;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54FC-4173-4A4E-A5EE-3C8DD4FE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cap="all" dirty="0"/>
              <a:t>Satan, Worldly Structures, Existing HUMAN Structures</a:t>
            </a:r>
          </a:p>
          <a:p>
            <a:r>
              <a:rPr lang="en-US" cap="all" dirty="0"/>
              <a:t>Analog Mindsets, Age Gaps</a:t>
            </a:r>
          </a:p>
          <a:p>
            <a:r>
              <a:rPr lang="en-US" cap="all" dirty="0"/>
              <a:t>Theological Concerns</a:t>
            </a:r>
          </a:p>
          <a:p>
            <a:r>
              <a:rPr lang="en-US" cap="all" dirty="0"/>
              <a:t>Laziness, Ignorance, Weariness</a:t>
            </a:r>
          </a:p>
          <a:p>
            <a:r>
              <a:rPr lang="en-US" cap="all" dirty="0"/>
              <a:t>Complexity</a:t>
            </a:r>
          </a:p>
          <a:p>
            <a:r>
              <a:rPr lang="en-US" cap="all" dirty="0"/>
              <a:t>Perception of Competition, Protectionism, Power Hungry Traditions of Men</a:t>
            </a:r>
          </a:p>
          <a:p>
            <a:r>
              <a:rPr lang="en-US" cap="all" dirty="0"/>
              <a:t>Startup Costs</a:t>
            </a:r>
          </a:p>
          <a:p>
            <a:r>
              <a:rPr lang="en-US" cap="all" dirty="0"/>
              <a:t>Pay walls (I.E. PAY TO SEE, SUBSCRIBE, DOWNLOAD, ETC.)</a:t>
            </a:r>
          </a:p>
          <a:p>
            <a:r>
              <a:rPr lang="en-US" cap="all" dirty="0"/>
              <a:t>Access Funnels (I.E. COME TO A SINGULAR WEBSITE OR PLATFORM)</a:t>
            </a:r>
          </a:p>
          <a:p>
            <a:r>
              <a:rPr lang="en-US" cap="all" dirty="0"/>
              <a:t>Content Sharing</a:t>
            </a:r>
          </a:p>
          <a:p>
            <a:r>
              <a:rPr lang="en-US" cap="all" dirty="0"/>
              <a:t>Traditional Publishers &amp; Copyright Mindset</a:t>
            </a:r>
          </a:p>
        </p:txBody>
      </p:sp>
    </p:spTree>
    <p:extLst>
      <p:ext uri="{BB962C8B-B14F-4D97-AF65-F5344CB8AC3E}">
        <p14:creationId xmlns:p14="http://schemas.microsoft.com/office/powerpoint/2010/main" val="1068168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5F030-ED40-A844-8030-AD69B218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A4744-9E3F-2A49-BF52-B3BADCD16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TO BIRTH NEW STRUCTURES </a:t>
            </a:r>
          </a:p>
          <a:p>
            <a:pPr lvl="1"/>
            <a:r>
              <a:rPr lang="en-US" dirty="0"/>
              <a:t>(SEE MILITARY CYBER &amp; STRATEGIC COMMANDS)</a:t>
            </a:r>
          </a:p>
          <a:p>
            <a:r>
              <a:rPr lang="en-US" dirty="0"/>
              <a:t>START FROM TOP LEVEL WHEN POSSIBLE</a:t>
            </a:r>
          </a:p>
          <a:p>
            <a:pPr lvl="1"/>
            <a:r>
              <a:rPr lang="en-US" dirty="0"/>
              <a:t>NECESSITY OF COOPERATION</a:t>
            </a:r>
          </a:p>
          <a:p>
            <a:pPr lvl="1"/>
            <a:r>
              <a:rPr lang="en-US" dirty="0"/>
              <a:t>IMITATE AND MULTIPLY AT LOWER LEVELS</a:t>
            </a:r>
          </a:p>
          <a:p>
            <a:r>
              <a:rPr lang="en-US" dirty="0"/>
              <a:t>MOTIVATE &amp; DEMONSTRATE FROM LOWER LEVELS IF NECESSARY</a:t>
            </a:r>
          </a:p>
          <a:p>
            <a:r>
              <a:rPr lang="en-US" dirty="0"/>
              <a:t>AUDACIOUS GOALS FOR:</a:t>
            </a:r>
          </a:p>
          <a:p>
            <a:pPr lvl="1"/>
            <a:r>
              <a:rPr lang="en-US" dirty="0"/>
              <a:t> DIGITAL MISSIONARIES, DIGITAL MISSIONS REACH, DIGITAL MISSIONS TRIPS</a:t>
            </a:r>
          </a:p>
          <a:p>
            <a:r>
              <a:rPr lang="en-US" dirty="0"/>
              <a:t>REGULAR RE-ASSESMENT</a:t>
            </a:r>
          </a:p>
          <a:p>
            <a:r>
              <a:rPr lang="en-US" dirty="0"/>
              <a:t>CONTINUAL ACCOUNTABILITY &amp; MOTIVATIONAL UPDATES</a:t>
            </a:r>
          </a:p>
        </p:txBody>
      </p:sp>
    </p:spTree>
    <p:extLst>
      <p:ext uri="{BB962C8B-B14F-4D97-AF65-F5344CB8AC3E}">
        <p14:creationId xmlns:p14="http://schemas.microsoft.com/office/powerpoint/2010/main" val="4115887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369</TotalTime>
  <Words>613</Words>
  <Application>Microsoft Macintosh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Rockwell</vt:lpstr>
      <vt:lpstr>Rockwell Condensed</vt:lpstr>
      <vt:lpstr>Rockwell Extra Bold</vt:lpstr>
      <vt:lpstr>Wingdings</vt:lpstr>
      <vt:lpstr>Wood Type</vt:lpstr>
      <vt:lpstr>Digital missions strategies</vt:lpstr>
      <vt:lpstr>Strategic numbers</vt:lpstr>
      <vt:lpstr>STRATEGIC GOALS</vt:lpstr>
      <vt:lpstr>STRATEGIC METHODS</vt:lpstr>
      <vt:lpstr>STRATEGIC METHODS</vt:lpstr>
      <vt:lpstr>DEFENSIVE STRATEGIES</vt:lpstr>
      <vt:lpstr>OFFENSIVE STRATEGIES</vt:lpstr>
      <vt:lpstr>OBSTACLES &amp; ATTACKS</vt:lpstr>
      <vt:lpstr>ORGANIZATIONAL STRATEGIES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missions strategies</dc:title>
  <dc:creator>Microsoft Office User</dc:creator>
  <cp:lastModifiedBy>Jonathan Carl</cp:lastModifiedBy>
  <cp:revision>8</cp:revision>
  <cp:lastPrinted>2022-03-31T14:06:07Z</cp:lastPrinted>
  <dcterms:created xsi:type="dcterms:W3CDTF">2022-03-31T13:00:51Z</dcterms:created>
  <dcterms:modified xsi:type="dcterms:W3CDTF">2023-09-14T23:50:59Z</dcterms:modified>
</cp:coreProperties>
</file>