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2" r:id="rId3"/>
    <p:sldId id="293" r:id="rId4"/>
    <p:sldId id="294" r:id="rId5"/>
    <p:sldId id="296" r:id="rId6"/>
    <p:sldId id="298" r:id="rId7"/>
    <p:sldId id="297" r:id="rId8"/>
    <p:sldId id="299" r:id="rId9"/>
    <p:sldId id="295" r:id="rId10"/>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891"/>
    <p:restoredTop sz="96159"/>
  </p:normalViewPr>
  <p:slideViewPr>
    <p:cSldViewPr snapToGrid="0" snapToObjects="1">
      <p:cViewPr>
        <p:scale>
          <a:sx n="70" d="100"/>
          <a:sy n="70" d="100"/>
        </p:scale>
        <p:origin x="256" y="1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9/13/23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9/13/23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piritualwarfare.blog/digital-mission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piritualwarfare.blog/digital-mission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02D15-B6D8-1146-8282-94A0977A9203}"/>
              </a:ext>
            </a:extLst>
          </p:cNvPr>
          <p:cNvSpPr>
            <a:spLocks noGrp="1"/>
          </p:cNvSpPr>
          <p:nvPr>
            <p:ph type="ctrTitle"/>
          </p:nvPr>
        </p:nvSpPr>
        <p:spPr>
          <a:xfrm>
            <a:off x="1457852" y="1473678"/>
            <a:ext cx="5071358" cy="2438400"/>
          </a:xfrm>
        </p:spPr>
        <p:txBody>
          <a:bodyPr>
            <a:normAutofit/>
          </a:bodyPr>
          <a:lstStyle/>
          <a:p>
            <a:pPr algn="ctr"/>
            <a:r>
              <a:rPr lang="en-US" sz="5400" b="1" dirty="0"/>
              <a:t>THE DIGITAL</a:t>
            </a:r>
            <a:br>
              <a:rPr lang="en-US" sz="5400" b="1" dirty="0"/>
            </a:br>
            <a:r>
              <a:rPr lang="en-US" sz="5400" b="1" dirty="0"/>
              <a:t>MISSION</a:t>
            </a:r>
            <a:br>
              <a:rPr lang="en-US" sz="5400" b="1" dirty="0"/>
            </a:br>
            <a:r>
              <a:rPr lang="en-US" sz="5400" b="1" dirty="0"/>
              <a:t>IMPERATIVE </a:t>
            </a:r>
            <a:endParaRPr lang="en-US" sz="5400" i="1" dirty="0"/>
          </a:p>
        </p:txBody>
      </p:sp>
      <p:sp>
        <p:nvSpPr>
          <p:cNvPr id="3" name="Subtitle 2">
            <a:extLst>
              <a:ext uri="{FF2B5EF4-FFF2-40B4-BE49-F238E27FC236}">
                <a16:creationId xmlns:a16="http://schemas.microsoft.com/office/drawing/2014/main" id="{9AD4FCAE-F3AF-934E-9B40-DC4DF3F81016}"/>
              </a:ext>
            </a:extLst>
          </p:cNvPr>
          <p:cNvSpPr>
            <a:spLocks noGrp="1"/>
          </p:cNvSpPr>
          <p:nvPr>
            <p:ph type="subTitle" idx="1"/>
          </p:nvPr>
        </p:nvSpPr>
        <p:spPr>
          <a:xfrm>
            <a:off x="2747961" y="5249332"/>
            <a:ext cx="8791575" cy="1242235"/>
          </a:xfrm>
        </p:spPr>
        <p:txBody>
          <a:bodyPr>
            <a:normAutofit fontScale="92500" lnSpcReduction="10000"/>
          </a:bodyPr>
          <a:lstStyle/>
          <a:p>
            <a:r>
              <a:rPr lang="en-US" sz="3200" dirty="0">
                <a:hlinkClick r:id="rId2"/>
              </a:rPr>
              <a:t>www.SpiritualWarfare.blog/digital-missions</a:t>
            </a:r>
            <a:endParaRPr lang="en-US" sz="3200" dirty="0"/>
          </a:p>
          <a:p>
            <a:r>
              <a:rPr lang="en-US" sz="3000" dirty="0"/>
              <a:t>Dr. Jonathan Carl - </a:t>
            </a:r>
            <a:r>
              <a:rPr lang="en-US" sz="3000" dirty="0" err="1"/>
              <a:t>Jonathan.l.carl@gmail.com</a:t>
            </a:r>
            <a:endParaRPr lang="en-US" sz="3000" dirty="0"/>
          </a:p>
        </p:txBody>
      </p:sp>
      <p:pic>
        <p:nvPicPr>
          <p:cNvPr id="5" name="Picture 4">
            <a:extLst>
              <a:ext uri="{FF2B5EF4-FFF2-40B4-BE49-F238E27FC236}">
                <a16:creationId xmlns:a16="http://schemas.microsoft.com/office/drawing/2014/main" id="{451D6FA3-9181-9445-92B9-D7386780388F}"/>
              </a:ext>
            </a:extLst>
          </p:cNvPr>
          <p:cNvPicPr>
            <a:picLocks noChangeAspect="1"/>
          </p:cNvPicPr>
          <p:nvPr/>
        </p:nvPicPr>
        <p:blipFill>
          <a:blip r:embed="rId3"/>
          <a:stretch>
            <a:fillRect/>
          </a:stretch>
        </p:blipFill>
        <p:spPr>
          <a:xfrm>
            <a:off x="6529210" y="366433"/>
            <a:ext cx="4646790" cy="4646790"/>
          </a:xfrm>
          <a:prstGeom prst="rect">
            <a:avLst/>
          </a:prstGeom>
        </p:spPr>
      </p:pic>
    </p:spTree>
    <p:extLst>
      <p:ext uri="{BB962C8B-B14F-4D97-AF65-F5344CB8AC3E}">
        <p14:creationId xmlns:p14="http://schemas.microsoft.com/office/powerpoint/2010/main" val="1996789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F9904-9436-C5EB-1109-D3037DA16F09}"/>
              </a:ext>
            </a:extLst>
          </p:cNvPr>
          <p:cNvSpPr>
            <a:spLocks noGrp="1"/>
          </p:cNvSpPr>
          <p:nvPr>
            <p:ph type="title"/>
          </p:nvPr>
        </p:nvSpPr>
        <p:spPr>
          <a:xfrm>
            <a:off x="1141412" y="-149578"/>
            <a:ext cx="9905998" cy="1478570"/>
          </a:xfrm>
        </p:spPr>
        <p:txBody>
          <a:bodyPr/>
          <a:lstStyle/>
          <a:p>
            <a:r>
              <a:rPr lang="en-US" b="1" dirty="0"/>
              <a:t>Sanballat, Tobiah, &amp; Geshem – Nehemiah 2</a:t>
            </a:r>
          </a:p>
        </p:txBody>
      </p:sp>
      <p:sp>
        <p:nvSpPr>
          <p:cNvPr id="3" name="Content Placeholder 2">
            <a:extLst>
              <a:ext uri="{FF2B5EF4-FFF2-40B4-BE49-F238E27FC236}">
                <a16:creationId xmlns:a16="http://schemas.microsoft.com/office/drawing/2014/main" id="{F2053B5F-02F3-3E61-03A2-1B760DAB67B9}"/>
              </a:ext>
            </a:extLst>
          </p:cNvPr>
          <p:cNvSpPr>
            <a:spLocks noGrp="1"/>
          </p:cNvSpPr>
          <p:nvPr>
            <p:ph idx="1"/>
          </p:nvPr>
        </p:nvSpPr>
        <p:spPr>
          <a:xfrm>
            <a:off x="1141411" y="1042416"/>
            <a:ext cx="9905999" cy="5340096"/>
          </a:xfrm>
        </p:spPr>
        <p:txBody>
          <a:bodyPr>
            <a:normAutofit lnSpcReduction="10000"/>
          </a:bodyPr>
          <a:lstStyle/>
          <a:p>
            <a:pPr>
              <a:lnSpc>
                <a:spcPct val="100000"/>
              </a:lnSpc>
            </a:pPr>
            <a:r>
              <a:rPr lang="en-US" sz="2800" dirty="0"/>
              <a:t>Nehemiah 2:19 – “But when Sanballat the Horonite and Tobiah the Ammonite servant and Geshem the Arab heard of it, they jeered at us and despised us and said, ‘What is this thing that you are doing? Are you rebelling against the king?’ (ESV)</a:t>
            </a:r>
          </a:p>
          <a:p>
            <a:pPr>
              <a:lnSpc>
                <a:spcPct val="100000"/>
              </a:lnSpc>
            </a:pPr>
            <a:r>
              <a:rPr lang="en-US" sz="2800" dirty="0"/>
              <a:t>The Hatred - The Arrogance – The Audacity – The Ignorance – The Mockery – The Opposition – The Obstacles - The Accusations – The Schemes – The Governmental Powers – The Anger – The Threat – The Fear – The Worries – The Distractions – The Greed – The Lies</a:t>
            </a:r>
          </a:p>
          <a:p>
            <a:pPr>
              <a:lnSpc>
                <a:spcPct val="100000"/>
              </a:lnSpc>
            </a:pPr>
            <a:r>
              <a:rPr lang="en-US" sz="2800" dirty="0"/>
              <a:t>Ephesians 6:12 “For we do not wrestle against flesh and blood, but against the rulers, against the authorities, against the cosmic powers over this present darkness, against the spiritual forces of evil in the heavenly places.”</a:t>
            </a:r>
          </a:p>
        </p:txBody>
      </p:sp>
    </p:spTree>
    <p:extLst>
      <p:ext uri="{BB962C8B-B14F-4D97-AF65-F5344CB8AC3E}">
        <p14:creationId xmlns:p14="http://schemas.microsoft.com/office/powerpoint/2010/main" val="914034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4C8CC-F4A7-3248-9F08-70AD1CAD7077}"/>
              </a:ext>
            </a:extLst>
          </p:cNvPr>
          <p:cNvSpPr>
            <a:spLocks noGrp="1"/>
          </p:cNvSpPr>
          <p:nvPr>
            <p:ph type="title"/>
          </p:nvPr>
        </p:nvSpPr>
        <p:spPr>
          <a:xfrm>
            <a:off x="1141412" y="-149578"/>
            <a:ext cx="9905998" cy="1478570"/>
          </a:xfrm>
        </p:spPr>
        <p:txBody>
          <a:bodyPr>
            <a:normAutofit/>
          </a:bodyPr>
          <a:lstStyle/>
          <a:p>
            <a:r>
              <a:rPr lang="en-US" b="1" dirty="0"/>
              <a:t>Digital Missions: Urgent Next Steps</a:t>
            </a:r>
            <a:endParaRPr lang="en-US" dirty="0"/>
          </a:p>
        </p:txBody>
      </p:sp>
      <p:sp>
        <p:nvSpPr>
          <p:cNvPr id="3" name="Content Placeholder 2">
            <a:extLst>
              <a:ext uri="{FF2B5EF4-FFF2-40B4-BE49-F238E27FC236}">
                <a16:creationId xmlns:a16="http://schemas.microsoft.com/office/drawing/2014/main" id="{373C5D3A-2E46-BA4F-9533-D8FE55DC4B94}"/>
              </a:ext>
            </a:extLst>
          </p:cNvPr>
          <p:cNvSpPr>
            <a:spLocks noGrp="1"/>
          </p:cNvSpPr>
          <p:nvPr>
            <p:ph idx="1"/>
          </p:nvPr>
        </p:nvSpPr>
        <p:spPr>
          <a:xfrm>
            <a:off x="1141412" y="969264"/>
            <a:ext cx="9905999" cy="5632704"/>
          </a:xfrm>
        </p:spPr>
        <p:txBody>
          <a:bodyPr>
            <a:normAutofit/>
          </a:bodyPr>
          <a:lstStyle/>
          <a:p>
            <a:pPr>
              <a:lnSpc>
                <a:spcPct val="100000"/>
              </a:lnSpc>
            </a:pPr>
            <a:r>
              <a:rPr lang="en-US" sz="3200" dirty="0"/>
              <a:t>Modern day military warfare has increasingly found avenues of offense and defense in an evolving era of “cyber warfare.”  </a:t>
            </a:r>
          </a:p>
          <a:p>
            <a:pPr>
              <a:lnSpc>
                <a:spcPct val="100000"/>
              </a:lnSpc>
            </a:pPr>
            <a:r>
              <a:rPr lang="en-US" sz="3200" dirty="0"/>
              <a:t>Satan has modeled </a:t>
            </a:r>
            <a:r>
              <a:rPr lang="en-US" sz="3200" i="1" dirty="0"/>
              <a:t>spiritual cyber warfare</a:t>
            </a:r>
            <a:r>
              <a:rPr lang="en-US" sz="3200" dirty="0"/>
              <a:t> by effectively utilizing digital strategies both to enslave the lost and to impede the saints’ approaches to evangelism, discipleship, and missions.  </a:t>
            </a:r>
          </a:p>
          <a:p>
            <a:pPr>
              <a:lnSpc>
                <a:spcPct val="100000"/>
              </a:lnSpc>
            </a:pPr>
            <a:r>
              <a:rPr lang="en-US" sz="3200" dirty="0"/>
              <a:t>Christians must counter these attacks more effectively with both defensive and offensive approaches of engagement in spiritual “cyber warfare” for the sake of the lost. </a:t>
            </a:r>
          </a:p>
        </p:txBody>
      </p:sp>
    </p:spTree>
    <p:extLst>
      <p:ext uri="{BB962C8B-B14F-4D97-AF65-F5344CB8AC3E}">
        <p14:creationId xmlns:p14="http://schemas.microsoft.com/office/powerpoint/2010/main" val="2722038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5682E-7563-5141-B85D-E00316ABEC54}"/>
              </a:ext>
            </a:extLst>
          </p:cNvPr>
          <p:cNvSpPr>
            <a:spLocks noGrp="1"/>
          </p:cNvSpPr>
          <p:nvPr>
            <p:ph type="title"/>
          </p:nvPr>
        </p:nvSpPr>
        <p:spPr>
          <a:xfrm>
            <a:off x="1141412" y="0"/>
            <a:ext cx="9905998" cy="1478570"/>
          </a:xfrm>
        </p:spPr>
        <p:txBody>
          <a:bodyPr>
            <a:normAutofit/>
          </a:bodyPr>
          <a:lstStyle/>
          <a:p>
            <a:r>
              <a:rPr lang="en-US" b="1" dirty="0"/>
              <a:t>Spiritual Cyber Warfare</a:t>
            </a:r>
            <a:endParaRPr lang="en-US" dirty="0"/>
          </a:p>
        </p:txBody>
      </p:sp>
      <p:sp>
        <p:nvSpPr>
          <p:cNvPr id="3" name="Content Placeholder 2">
            <a:extLst>
              <a:ext uri="{FF2B5EF4-FFF2-40B4-BE49-F238E27FC236}">
                <a16:creationId xmlns:a16="http://schemas.microsoft.com/office/drawing/2014/main" id="{D715B3C7-26F7-494B-8A89-D48AD77E2613}"/>
              </a:ext>
            </a:extLst>
          </p:cNvPr>
          <p:cNvSpPr>
            <a:spLocks noGrp="1"/>
          </p:cNvSpPr>
          <p:nvPr>
            <p:ph idx="1"/>
          </p:nvPr>
        </p:nvSpPr>
        <p:spPr>
          <a:xfrm>
            <a:off x="1141412" y="1060704"/>
            <a:ext cx="9905999" cy="5230368"/>
          </a:xfrm>
        </p:spPr>
        <p:txBody>
          <a:bodyPr>
            <a:normAutofit fontScale="92500" lnSpcReduction="10000"/>
          </a:bodyPr>
          <a:lstStyle/>
          <a:p>
            <a:pPr>
              <a:lnSpc>
                <a:spcPct val="100000"/>
              </a:lnSpc>
            </a:pPr>
            <a:r>
              <a:rPr lang="en-US" sz="3200" dirty="0"/>
              <a:t>Digital missions are a spiritual “</a:t>
            </a:r>
            <a:r>
              <a:rPr lang="en-US" sz="3200" i="1" dirty="0"/>
              <a:t>combat or force multiplier</a:t>
            </a:r>
            <a:r>
              <a:rPr lang="en-US" sz="3200" dirty="0"/>
              <a:t>” that missionaries cannot ignore.  Cyber approaches can effectively strengthen and broaden their effectiveness in reaching the lost and discipling the saved.  </a:t>
            </a:r>
          </a:p>
          <a:p>
            <a:pPr>
              <a:lnSpc>
                <a:spcPct val="100000"/>
              </a:lnSpc>
            </a:pPr>
            <a:r>
              <a:rPr lang="en-US" sz="3200" dirty="0"/>
              <a:t>Seminaries, missions agencies, parachurch ministries, and missional churches must enter into a significant season of self-evaluation in order to adapt their strategies and staffing to this emerging age.  </a:t>
            </a:r>
          </a:p>
          <a:p>
            <a:pPr>
              <a:lnSpc>
                <a:spcPct val="100000"/>
              </a:lnSpc>
            </a:pPr>
            <a:r>
              <a:rPr lang="en-US" sz="3200" dirty="0"/>
              <a:t>There is an urgent need to implement new tactical approaches now for immediate impact and future foundational frameworks. </a:t>
            </a:r>
          </a:p>
        </p:txBody>
      </p:sp>
    </p:spTree>
    <p:extLst>
      <p:ext uri="{BB962C8B-B14F-4D97-AF65-F5344CB8AC3E}">
        <p14:creationId xmlns:p14="http://schemas.microsoft.com/office/powerpoint/2010/main" val="1397716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45FA5-6DB7-CA37-D5CA-E783F91125E5}"/>
              </a:ext>
            </a:extLst>
          </p:cNvPr>
          <p:cNvSpPr>
            <a:spLocks noGrp="1"/>
          </p:cNvSpPr>
          <p:nvPr>
            <p:ph type="title"/>
          </p:nvPr>
        </p:nvSpPr>
        <p:spPr>
          <a:xfrm>
            <a:off x="1141413" y="-182880"/>
            <a:ext cx="9905998" cy="1478570"/>
          </a:xfrm>
        </p:spPr>
        <p:txBody>
          <a:bodyPr>
            <a:normAutofit/>
          </a:bodyPr>
          <a:lstStyle/>
          <a:p>
            <a:r>
              <a:rPr lang="en-US" sz="4000" b="1" dirty="0"/>
              <a:t>DIGITAL MISSIONS – 12 ENEMY Strategies</a:t>
            </a:r>
          </a:p>
        </p:txBody>
      </p:sp>
      <p:sp>
        <p:nvSpPr>
          <p:cNvPr id="3" name="Content Placeholder 2">
            <a:extLst>
              <a:ext uri="{FF2B5EF4-FFF2-40B4-BE49-F238E27FC236}">
                <a16:creationId xmlns:a16="http://schemas.microsoft.com/office/drawing/2014/main" id="{204E98F2-B87D-E0B5-4ADE-DAEA4FF727DC}"/>
              </a:ext>
            </a:extLst>
          </p:cNvPr>
          <p:cNvSpPr>
            <a:spLocks noGrp="1"/>
          </p:cNvSpPr>
          <p:nvPr>
            <p:ph idx="1"/>
          </p:nvPr>
        </p:nvSpPr>
        <p:spPr>
          <a:xfrm>
            <a:off x="1141412" y="1295690"/>
            <a:ext cx="9905999" cy="5394960"/>
          </a:xfrm>
        </p:spPr>
        <p:txBody>
          <a:bodyPr>
            <a:normAutofit lnSpcReduction="10000"/>
          </a:bodyPr>
          <a:lstStyle/>
          <a:p>
            <a:pPr marL="514350" indent="-514350">
              <a:lnSpc>
                <a:spcPct val="100000"/>
              </a:lnSpc>
              <a:buSzPct val="100000"/>
              <a:buFont typeface="+mj-lt"/>
              <a:buAutoNum type="arabicPeriod"/>
            </a:pPr>
            <a:r>
              <a:rPr lang="en-US" sz="3200" cap="all" dirty="0"/>
              <a:t>Satan, Worldly Structures, Existing HUMAN Structures</a:t>
            </a:r>
          </a:p>
          <a:p>
            <a:pPr marL="514350" indent="-514350">
              <a:lnSpc>
                <a:spcPct val="100000"/>
              </a:lnSpc>
              <a:buSzPct val="100000"/>
              <a:buFont typeface="+mj-lt"/>
              <a:buAutoNum type="arabicPeriod"/>
            </a:pPr>
            <a:r>
              <a:rPr lang="en-US" sz="3200" cap="all" dirty="0"/>
              <a:t>Analog Mindsets, Age Gaps</a:t>
            </a:r>
          </a:p>
          <a:p>
            <a:pPr marL="514350" indent="-514350">
              <a:lnSpc>
                <a:spcPct val="100000"/>
              </a:lnSpc>
              <a:buSzPct val="100000"/>
              <a:buFont typeface="+mj-lt"/>
              <a:buAutoNum type="arabicPeriod"/>
            </a:pPr>
            <a:r>
              <a:rPr lang="en-US" sz="3200" cap="all" dirty="0"/>
              <a:t>Theological Concerns LEADING TO CONFLICT, DIVISION, &amp; DISTRACTION</a:t>
            </a:r>
          </a:p>
          <a:p>
            <a:pPr marL="514350" indent="-514350">
              <a:lnSpc>
                <a:spcPct val="100000"/>
              </a:lnSpc>
              <a:buSzPct val="100000"/>
              <a:buFont typeface="+mj-lt"/>
              <a:buAutoNum type="arabicPeriod"/>
            </a:pPr>
            <a:r>
              <a:rPr lang="en-US" sz="3200" cap="all" dirty="0"/>
              <a:t>Laziness, Ignorance, PASSIVITY, underestimation – LACK OF URGENCY</a:t>
            </a:r>
          </a:p>
          <a:p>
            <a:pPr marL="514350" indent="-514350">
              <a:lnSpc>
                <a:spcPct val="100000"/>
              </a:lnSpc>
              <a:buSzPct val="100000"/>
              <a:buFont typeface="+mj-lt"/>
              <a:buAutoNum type="arabicPeriod"/>
            </a:pPr>
            <a:r>
              <a:rPr lang="en-US" sz="3200" cap="all" dirty="0"/>
              <a:t>Complexity, APATHY, WEARINESS</a:t>
            </a:r>
          </a:p>
          <a:p>
            <a:pPr marL="514350" indent="-514350">
              <a:lnSpc>
                <a:spcPct val="100000"/>
              </a:lnSpc>
              <a:buSzPct val="100000"/>
              <a:buFont typeface="+mj-lt"/>
              <a:buAutoNum type="arabicPeriod"/>
            </a:pPr>
            <a:r>
              <a:rPr lang="en-US" sz="3200" cap="all" dirty="0"/>
              <a:t>Perception of Competition, Protectionism, Territorialism</a:t>
            </a:r>
          </a:p>
        </p:txBody>
      </p:sp>
    </p:spTree>
    <p:extLst>
      <p:ext uri="{BB962C8B-B14F-4D97-AF65-F5344CB8AC3E}">
        <p14:creationId xmlns:p14="http://schemas.microsoft.com/office/powerpoint/2010/main" val="845241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45FA5-6DB7-CA37-D5CA-E783F91125E5}"/>
              </a:ext>
            </a:extLst>
          </p:cNvPr>
          <p:cNvSpPr>
            <a:spLocks noGrp="1"/>
          </p:cNvSpPr>
          <p:nvPr>
            <p:ph type="title"/>
          </p:nvPr>
        </p:nvSpPr>
        <p:spPr>
          <a:xfrm>
            <a:off x="1141412" y="-128016"/>
            <a:ext cx="10233724" cy="1478570"/>
          </a:xfrm>
        </p:spPr>
        <p:txBody>
          <a:bodyPr>
            <a:normAutofit/>
          </a:bodyPr>
          <a:lstStyle/>
          <a:p>
            <a:r>
              <a:rPr lang="en-US" sz="4000" b="1" dirty="0"/>
              <a:t>DIGITAL MISSIONS – 12 ENEMY Strategies</a:t>
            </a:r>
          </a:p>
        </p:txBody>
      </p:sp>
      <p:sp>
        <p:nvSpPr>
          <p:cNvPr id="3" name="Content Placeholder 2">
            <a:extLst>
              <a:ext uri="{FF2B5EF4-FFF2-40B4-BE49-F238E27FC236}">
                <a16:creationId xmlns:a16="http://schemas.microsoft.com/office/drawing/2014/main" id="{204E98F2-B87D-E0B5-4ADE-DAEA4FF727DC}"/>
              </a:ext>
            </a:extLst>
          </p:cNvPr>
          <p:cNvSpPr>
            <a:spLocks noGrp="1"/>
          </p:cNvSpPr>
          <p:nvPr>
            <p:ph idx="1"/>
          </p:nvPr>
        </p:nvSpPr>
        <p:spPr>
          <a:xfrm>
            <a:off x="1141412" y="1188720"/>
            <a:ext cx="9905999" cy="5394960"/>
          </a:xfrm>
        </p:spPr>
        <p:txBody>
          <a:bodyPr>
            <a:normAutofit/>
          </a:bodyPr>
          <a:lstStyle/>
          <a:p>
            <a:pPr marL="342900" indent="-342900">
              <a:lnSpc>
                <a:spcPct val="100000"/>
              </a:lnSpc>
              <a:buSzPct val="100000"/>
              <a:buFont typeface="+mj-lt"/>
              <a:buAutoNum type="arabicPeriod" startAt="7"/>
            </a:pPr>
            <a:r>
              <a:rPr lang="en-US" sz="3200" cap="all" dirty="0"/>
              <a:t>PRIDE &amp; The Power Hungry Traditions of Men</a:t>
            </a:r>
          </a:p>
          <a:p>
            <a:pPr marL="342900" indent="-342900">
              <a:lnSpc>
                <a:spcPct val="100000"/>
              </a:lnSpc>
              <a:buSzPct val="100000"/>
              <a:buFont typeface="+mj-lt"/>
              <a:buAutoNum type="arabicPeriod" startAt="7"/>
            </a:pPr>
            <a:r>
              <a:rPr lang="en-US" sz="3200" cap="all" dirty="0"/>
              <a:t>FINANCES - Startup Costs, Ongoing needs</a:t>
            </a:r>
          </a:p>
          <a:p>
            <a:pPr marL="342900" indent="-342900">
              <a:lnSpc>
                <a:spcPct val="100000"/>
              </a:lnSpc>
              <a:buSzPct val="100000"/>
              <a:buFont typeface="+mj-lt"/>
              <a:buAutoNum type="arabicPeriod" startAt="7"/>
            </a:pPr>
            <a:r>
              <a:rPr lang="en-US" sz="3200" cap="all" dirty="0"/>
              <a:t>Pay walls (I.E. PAY TO SEE, SUBSCRIBE, DOWNLOAD, ETC.) &amp; MONETIZATION</a:t>
            </a:r>
          </a:p>
          <a:p>
            <a:pPr marL="342900" indent="-342900">
              <a:lnSpc>
                <a:spcPct val="100000"/>
              </a:lnSpc>
              <a:buSzPct val="100000"/>
              <a:buFont typeface="+mj-lt"/>
              <a:buAutoNum type="arabicPeriod" startAt="7"/>
            </a:pPr>
            <a:r>
              <a:rPr lang="en-US" sz="3200" cap="all" dirty="0"/>
              <a:t>Access Funnels (I.E. COME TO A SINGULAR WEBSITE OR PLATFORM)</a:t>
            </a:r>
          </a:p>
          <a:p>
            <a:pPr marL="342900" indent="-342900">
              <a:lnSpc>
                <a:spcPct val="100000"/>
              </a:lnSpc>
              <a:buSzPct val="100000"/>
              <a:buFont typeface="+mj-lt"/>
              <a:buAutoNum type="arabicPeriod" startAt="7"/>
            </a:pPr>
            <a:r>
              <a:rPr lang="en-US" sz="3200" cap="all" dirty="0"/>
              <a:t>Content Sharing, INDEPENDENT MINDSET, COMPARTMENTALIZATION</a:t>
            </a:r>
          </a:p>
          <a:p>
            <a:pPr marL="342900" indent="-342900">
              <a:lnSpc>
                <a:spcPct val="100000"/>
              </a:lnSpc>
              <a:buSzPct val="100000"/>
              <a:buFont typeface="+mj-lt"/>
              <a:buAutoNum type="arabicPeriod" startAt="7"/>
            </a:pPr>
            <a:r>
              <a:rPr lang="en-US" sz="3200" cap="all" dirty="0"/>
              <a:t>Traditional Publishers &amp; Copyright Mindset</a:t>
            </a:r>
          </a:p>
        </p:txBody>
      </p:sp>
    </p:spTree>
    <p:extLst>
      <p:ext uri="{BB962C8B-B14F-4D97-AF65-F5344CB8AC3E}">
        <p14:creationId xmlns:p14="http://schemas.microsoft.com/office/powerpoint/2010/main" val="457486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CEC38-40F1-7A02-3C77-5308446D37CA}"/>
              </a:ext>
            </a:extLst>
          </p:cNvPr>
          <p:cNvSpPr>
            <a:spLocks noGrp="1"/>
          </p:cNvSpPr>
          <p:nvPr>
            <p:ph type="title"/>
          </p:nvPr>
        </p:nvSpPr>
        <p:spPr>
          <a:xfrm>
            <a:off x="1397445" y="0"/>
            <a:ext cx="9905998" cy="1478570"/>
          </a:xfrm>
        </p:spPr>
        <p:txBody>
          <a:bodyPr/>
          <a:lstStyle/>
          <a:p>
            <a:r>
              <a:rPr lang="en-US" dirty="0"/>
              <a:t>The Digital Mission “Moonshot”</a:t>
            </a:r>
          </a:p>
        </p:txBody>
      </p:sp>
      <p:sp>
        <p:nvSpPr>
          <p:cNvPr id="3" name="Content Placeholder 2">
            <a:extLst>
              <a:ext uri="{FF2B5EF4-FFF2-40B4-BE49-F238E27FC236}">
                <a16:creationId xmlns:a16="http://schemas.microsoft.com/office/drawing/2014/main" id="{3ACDE893-2B2E-BDDF-3353-7F4D7CF0982D}"/>
              </a:ext>
            </a:extLst>
          </p:cNvPr>
          <p:cNvSpPr>
            <a:spLocks noGrp="1"/>
          </p:cNvSpPr>
          <p:nvPr>
            <p:ph idx="1"/>
          </p:nvPr>
        </p:nvSpPr>
        <p:spPr>
          <a:xfrm>
            <a:off x="1141412" y="1478570"/>
            <a:ext cx="9905999" cy="4312631"/>
          </a:xfrm>
        </p:spPr>
        <p:txBody>
          <a:bodyPr>
            <a:normAutofit/>
          </a:bodyPr>
          <a:lstStyle/>
          <a:p>
            <a:pPr marL="0" indent="0">
              <a:lnSpc>
                <a:spcPct val="100000"/>
              </a:lnSpc>
              <a:buNone/>
            </a:pPr>
            <a:r>
              <a:rPr lang="en-US" sz="3600" dirty="0"/>
              <a:t>By 2030 every soul in the world knows how to gain free 24/7 access to …</a:t>
            </a:r>
          </a:p>
          <a:p>
            <a:pPr marL="742950" indent="-742950">
              <a:lnSpc>
                <a:spcPct val="100000"/>
              </a:lnSpc>
              <a:buSzPct val="100000"/>
              <a:buFont typeface="+mj-lt"/>
              <a:buAutoNum type="arabicPeriod"/>
            </a:pPr>
            <a:r>
              <a:rPr lang="en-US" sz="3600" dirty="0"/>
              <a:t>The Good News of Jesus Christ</a:t>
            </a:r>
          </a:p>
          <a:p>
            <a:pPr marL="742950" indent="-742950">
              <a:lnSpc>
                <a:spcPct val="100000"/>
              </a:lnSpc>
              <a:buSzPct val="100000"/>
              <a:buFont typeface="+mj-lt"/>
              <a:buAutoNum type="arabicPeriod"/>
            </a:pPr>
            <a:r>
              <a:rPr lang="en-US" sz="3600" dirty="0"/>
              <a:t>The Bible – Written, Audio, Video</a:t>
            </a:r>
          </a:p>
          <a:p>
            <a:pPr marL="742950" indent="-742950">
              <a:lnSpc>
                <a:spcPct val="100000"/>
              </a:lnSpc>
              <a:buSzPct val="100000"/>
              <a:buFont typeface="+mj-lt"/>
              <a:buAutoNum type="arabicPeriod"/>
            </a:pPr>
            <a:r>
              <a:rPr lang="en-US" sz="3600" dirty="0"/>
              <a:t>A Christian – Discipleship</a:t>
            </a:r>
          </a:p>
          <a:p>
            <a:pPr marL="742950" indent="-742950">
              <a:lnSpc>
                <a:spcPct val="100000"/>
              </a:lnSpc>
              <a:buSzPct val="100000"/>
              <a:buFont typeface="+mj-lt"/>
              <a:buAutoNum type="arabicPeriod"/>
            </a:pPr>
            <a:r>
              <a:rPr lang="en-US" sz="3600" dirty="0"/>
              <a:t>A Free Digital Seminary</a:t>
            </a:r>
          </a:p>
        </p:txBody>
      </p:sp>
    </p:spTree>
    <p:extLst>
      <p:ext uri="{BB962C8B-B14F-4D97-AF65-F5344CB8AC3E}">
        <p14:creationId xmlns:p14="http://schemas.microsoft.com/office/powerpoint/2010/main" val="635904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CEC38-40F1-7A02-3C77-5308446D37CA}"/>
              </a:ext>
            </a:extLst>
          </p:cNvPr>
          <p:cNvSpPr>
            <a:spLocks noGrp="1"/>
          </p:cNvSpPr>
          <p:nvPr>
            <p:ph type="title"/>
          </p:nvPr>
        </p:nvSpPr>
        <p:spPr>
          <a:xfrm>
            <a:off x="1289305" y="88166"/>
            <a:ext cx="9905998" cy="1478570"/>
          </a:xfrm>
        </p:spPr>
        <p:txBody>
          <a:bodyPr/>
          <a:lstStyle/>
          <a:p>
            <a:r>
              <a:rPr lang="en-US" dirty="0"/>
              <a:t>No Matter How the Enemy Attacks, Remember…</a:t>
            </a:r>
          </a:p>
        </p:txBody>
      </p:sp>
      <p:sp>
        <p:nvSpPr>
          <p:cNvPr id="3" name="Content Placeholder 2">
            <a:extLst>
              <a:ext uri="{FF2B5EF4-FFF2-40B4-BE49-F238E27FC236}">
                <a16:creationId xmlns:a16="http://schemas.microsoft.com/office/drawing/2014/main" id="{3ACDE893-2B2E-BDDF-3353-7F4D7CF0982D}"/>
              </a:ext>
            </a:extLst>
          </p:cNvPr>
          <p:cNvSpPr>
            <a:spLocks noGrp="1"/>
          </p:cNvSpPr>
          <p:nvPr>
            <p:ph idx="1"/>
          </p:nvPr>
        </p:nvSpPr>
        <p:spPr>
          <a:xfrm>
            <a:off x="1143000" y="1566736"/>
            <a:ext cx="9905999" cy="5016944"/>
          </a:xfrm>
        </p:spPr>
        <p:txBody>
          <a:bodyPr>
            <a:normAutofit lnSpcReduction="10000"/>
          </a:bodyPr>
          <a:lstStyle/>
          <a:p>
            <a:pPr>
              <a:lnSpc>
                <a:spcPct val="100000"/>
              </a:lnSpc>
            </a:pPr>
            <a:r>
              <a:rPr lang="en-US" sz="3200" dirty="0"/>
              <a:t>Nehemiah 2:20 “Then I replied to them, ‘The God of heaven will make us prosper, and we his servants will arise and build, but you have no portion or right or claim in Jerusalem.’”</a:t>
            </a:r>
          </a:p>
          <a:p>
            <a:pPr>
              <a:lnSpc>
                <a:spcPct val="100000"/>
              </a:lnSpc>
            </a:pPr>
            <a:r>
              <a:rPr lang="en-US" sz="3200" dirty="0"/>
              <a:t>Nehemiah 4:17 “Those who carried burdens were loaded in such a way that each labored on the work with one hand and held his weapon with the other.”</a:t>
            </a:r>
          </a:p>
          <a:p>
            <a:pPr>
              <a:lnSpc>
                <a:spcPct val="100000"/>
              </a:lnSpc>
            </a:pPr>
            <a:r>
              <a:rPr lang="en-US" sz="3200" dirty="0"/>
              <a:t>Nehemiah 8:8 “They read from the book, from the Law of God, clearly, and they gave the sense, so that the people understood the reading.”</a:t>
            </a:r>
          </a:p>
        </p:txBody>
      </p:sp>
    </p:spTree>
    <p:extLst>
      <p:ext uri="{BB962C8B-B14F-4D97-AF65-F5344CB8AC3E}">
        <p14:creationId xmlns:p14="http://schemas.microsoft.com/office/powerpoint/2010/main" val="1476778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02D15-B6D8-1146-8282-94A0977A9203}"/>
              </a:ext>
            </a:extLst>
          </p:cNvPr>
          <p:cNvSpPr>
            <a:spLocks noGrp="1"/>
          </p:cNvSpPr>
          <p:nvPr>
            <p:ph type="ctrTitle"/>
          </p:nvPr>
        </p:nvSpPr>
        <p:spPr>
          <a:xfrm>
            <a:off x="1860188" y="251428"/>
            <a:ext cx="5071358" cy="2438400"/>
          </a:xfrm>
        </p:spPr>
        <p:txBody>
          <a:bodyPr>
            <a:normAutofit/>
          </a:bodyPr>
          <a:lstStyle/>
          <a:p>
            <a:pPr algn="ctr"/>
            <a:r>
              <a:rPr lang="en-US" sz="5400" b="1" dirty="0"/>
              <a:t>THE DIGITAL</a:t>
            </a:r>
            <a:br>
              <a:rPr lang="en-US" sz="5400" b="1" dirty="0"/>
            </a:br>
            <a:r>
              <a:rPr lang="en-US" sz="5400" b="1" dirty="0"/>
              <a:t>MISSION</a:t>
            </a:r>
            <a:br>
              <a:rPr lang="en-US" sz="5400" b="1" dirty="0"/>
            </a:br>
            <a:r>
              <a:rPr lang="en-US" sz="5400" b="1" dirty="0"/>
              <a:t>IMPERATIVE </a:t>
            </a:r>
            <a:endParaRPr lang="en-US" sz="5400" i="1" dirty="0"/>
          </a:p>
        </p:txBody>
      </p:sp>
      <p:sp>
        <p:nvSpPr>
          <p:cNvPr id="3" name="Subtitle 2">
            <a:extLst>
              <a:ext uri="{FF2B5EF4-FFF2-40B4-BE49-F238E27FC236}">
                <a16:creationId xmlns:a16="http://schemas.microsoft.com/office/drawing/2014/main" id="{9AD4FCAE-F3AF-934E-9B40-DC4DF3F81016}"/>
              </a:ext>
            </a:extLst>
          </p:cNvPr>
          <p:cNvSpPr>
            <a:spLocks noGrp="1"/>
          </p:cNvSpPr>
          <p:nvPr>
            <p:ph type="subTitle" idx="1"/>
          </p:nvPr>
        </p:nvSpPr>
        <p:spPr>
          <a:xfrm>
            <a:off x="2747961" y="5249332"/>
            <a:ext cx="8791575" cy="1242235"/>
          </a:xfrm>
        </p:spPr>
        <p:txBody>
          <a:bodyPr>
            <a:normAutofit fontScale="92500" lnSpcReduction="10000"/>
          </a:bodyPr>
          <a:lstStyle/>
          <a:p>
            <a:r>
              <a:rPr lang="en-US" sz="3200" dirty="0">
                <a:hlinkClick r:id="rId2"/>
              </a:rPr>
              <a:t>www.SpiritualWarfare.blog/digital-missions</a:t>
            </a:r>
            <a:endParaRPr lang="en-US" sz="3200" dirty="0"/>
          </a:p>
          <a:p>
            <a:r>
              <a:rPr lang="en-US" sz="3000" dirty="0"/>
              <a:t>Dr. Jonathan Carl - </a:t>
            </a:r>
            <a:r>
              <a:rPr lang="en-US" sz="3000" dirty="0" err="1"/>
              <a:t>Jonathan.l.carl@gmail.com</a:t>
            </a:r>
            <a:endParaRPr lang="en-US" sz="3000" dirty="0"/>
          </a:p>
        </p:txBody>
      </p:sp>
      <p:pic>
        <p:nvPicPr>
          <p:cNvPr id="5" name="Picture 4">
            <a:extLst>
              <a:ext uri="{FF2B5EF4-FFF2-40B4-BE49-F238E27FC236}">
                <a16:creationId xmlns:a16="http://schemas.microsoft.com/office/drawing/2014/main" id="{451D6FA3-9181-9445-92B9-D7386780388F}"/>
              </a:ext>
            </a:extLst>
          </p:cNvPr>
          <p:cNvPicPr>
            <a:picLocks noChangeAspect="1"/>
          </p:cNvPicPr>
          <p:nvPr/>
        </p:nvPicPr>
        <p:blipFill>
          <a:blip r:embed="rId3"/>
          <a:stretch>
            <a:fillRect/>
          </a:stretch>
        </p:blipFill>
        <p:spPr>
          <a:xfrm>
            <a:off x="6529210" y="366433"/>
            <a:ext cx="4646790" cy="4646790"/>
          </a:xfrm>
          <a:prstGeom prst="rect">
            <a:avLst/>
          </a:prstGeom>
        </p:spPr>
      </p:pic>
    </p:spTree>
    <p:extLst>
      <p:ext uri="{BB962C8B-B14F-4D97-AF65-F5344CB8AC3E}">
        <p14:creationId xmlns:p14="http://schemas.microsoft.com/office/powerpoint/2010/main" val="21491044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3951</TotalTime>
  <Words>655</Words>
  <Application>Microsoft Macintosh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Tw Cen MT</vt:lpstr>
      <vt:lpstr>Circuit</vt:lpstr>
      <vt:lpstr>THE DIGITAL MISSION IMPERATIVE </vt:lpstr>
      <vt:lpstr>Sanballat, Tobiah, &amp; Geshem – Nehemiah 2</vt:lpstr>
      <vt:lpstr>Digital Missions: Urgent Next Steps</vt:lpstr>
      <vt:lpstr>Spiritual Cyber Warfare</vt:lpstr>
      <vt:lpstr>DIGITAL MISSIONS – 12 ENEMY Strategies</vt:lpstr>
      <vt:lpstr>DIGITAL MISSIONS – 12 ENEMY Strategies</vt:lpstr>
      <vt:lpstr>The Digital Mission “Moonshot”</vt:lpstr>
      <vt:lpstr>No Matter How the Enemy Attacks, Remember…</vt:lpstr>
      <vt:lpstr>THE DIGITAL MISSION IMPERATIVE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MISSIONS IN THE METAVERSE: RECONCILING HUMANITY WITH THEIR CREATOR BY REACHING THEM WHERE THEY LIVE, ON THEIR DEVICES,  VIA DIGITAL MISSIONS</dc:title>
  <dc:creator>Microsoft Office User</dc:creator>
  <cp:lastModifiedBy>Jonathan Carl</cp:lastModifiedBy>
  <cp:revision>17</cp:revision>
  <cp:lastPrinted>2022-03-31T13:04:48Z</cp:lastPrinted>
  <dcterms:created xsi:type="dcterms:W3CDTF">2022-03-17T21:41:24Z</dcterms:created>
  <dcterms:modified xsi:type="dcterms:W3CDTF">2023-09-15T12:44:32Z</dcterms:modified>
</cp:coreProperties>
</file>